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Avenir Next" panose="020B0503020202020204" pitchFamily="34" charset="0"/>
      <p:regular r:id="rId26"/>
      <p:bold r:id="rId27"/>
      <p:italic r:id="rId28"/>
      <p:boldItalic r:id="rId29"/>
    </p:embeddedFont>
    <p:embeddedFont>
      <p:font typeface="Avenir Next Demi Bold" panose="020B0503020202020204" pitchFamily="34" charset="0"/>
      <p:regular r:id="rId30"/>
      <p:bold r:id="rId31"/>
      <p:italic r:id="rId32"/>
      <p:boldItalic r:id="rId33"/>
    </p:embeddedFont>
    <p:embeddedFont>
      <p:font typeface="Avenir Next Medium" panose="020B0503020202020204" pitchFamily="34" charset="0"/>
      <p:regular r:id="rId34"/>
      <p:italic r:id="rId35"/>
    </p:embeddedFont>
    <p:embeddedFont>
      <p:font typeface="DM Serif Display" pitchFamily="2" charset="0"/>
      <p:regular r:id="rId36"/>
      <p:italic r:id="rId37"/>
    </p:embeddedFont>
    <p:embeddedFont>
      <p:font typeface="Poppins" pitchFamily="2" charset="0"/>
      <p:regular r:id="rId38"/>
      <p:bold r:id="rId39"/>
      <p:italic r:id="rId40"/>
      <p:boldItalic r:id="rId41"/>
    </p:embeddedFont>
    <p:embeddedFont>
      <p:font typeface="Poppins Bold" pitchFamily="2" charset="0"/>
      <p:regular r:id="rId42"/>
      <p:bold r:id="rId43"/>
    </p:embeddedFont>
    <p:embeddedFont>
      <p:font typeface="Poppins Italics" pitchFamily="2" charset="0"/>
      <p:regular r:id="rId44"/>
      <p: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76" userDrawn="1">
          <p15:clr>
            <a:srgbClr val="A4A3A4"/>
          </p15:clr>
        </p15:guide>
        <p15:guide id="4" orient="horz" pos="1800" userDrawn="1">
          <p15:clr>
            <a:srgbClr val="A4A3A4"/>
          </p15:clr>
        </p15:guide>
        <p15:guide id="5" orient="horz" pos="5832" userDrawn="1">
          <p15:clr>
            <a:srgbClr val="A4A3A4"/>
          </p15:clr>
        </p15:guide>
        <p15:guide id="6" pos="10944" userDrawn="1">
          <p15:clr>
            <a:srgbClr val="A4A3A4"/>
          </p15:clr>
        </p15:guide>
        <p15:guide id="7" pos="5328" userDrawn="1">
          <p15:clr>
            <a:srgbClr val="A4A3A4"/>
          </p15:clr>
        </p15:guide>
        <p15:guide id="8" orient="horz" pos="16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5C26"/>
    <a:srgbClr val="FFFEF2"/>
    <a:srgbClr val="333333"/>
    <a:srgbClr val="E0D4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 autoAdjust="0"/>
    <p:restoredTop sz="94631" autoAdjust="0"/>
  </p:normalViewPr>
  <p:slideViewPr>
    <p:cSldViewPr>
      <p:cViewPr>
        <p:scale>
          <a:sx n="46" d="100"/>
          <a:sy n="46" d="100"/>
        </p:scale>
        <p:origin x="256" y="776"/>
      </p:cViewPr>
      <p:guideLst>
        <p:guide orient="horz" pos="3240"/>
        <p:guide pos="2880"/>
        <p:guide pos="576"/>
        <p:guide orient="horz" pos="1800"/>
        <p:guide orient="horz" pos="5832"/>
        <p:guide pos="10944"/>
        <p:guide pos="5328"/>
        <p:guide orient="horz" pos="1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D7645-1E9D-FD4D-B69F-B9C68967DBAC}" type="datetimeFigureOut">
              <a:rPr kumimoji="1" lang="zh-CN" altLang="en-US" smtClean="0"/>
              <a:t>2025/11/21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7D011-B376-EB45-90CA-738E83B853B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60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7D011-B376-EB45-90CA-738E83B853B8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12770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1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2.png"/><Relationship Id="rId7" Type="http://schemas.openxmlformats.org/officeDocument/2006/relationships/image" Target="../media/image3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microsoft.com/office/2007/relationships/hdphoto" Target="../media/hdphoto2.wdp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9.jp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microsoft.com/office/2007/relationships/hdphoto" Target="../media/hdphoto2.wdp"/><Relationship Id="rId10" Type="http://schemas.openxmlformats.org/officeDocument/2006/relationships/image" Target="../media/image20.sv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46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microsoft.com/office/2007/relationships/hdphoto" Target="../media/hdphoto2.wdp"/><Relationship Id="rId9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g"/><Relationship Id="rId7" Type="http://schemas.openxmlformats.org/officeDocument/2006/relationships/image" Target="../media/image49.jpeg"/><Relationship Id="rId2" Type="http://schemas.openxmlformats.org/officeDocument/2006/relationships/hyperlink" Target="https://youtu.be/LJe6Iv2Jsf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microsoft.com/office/2007/relationships/hdphoto" Target="../media/hdphoto8.wdp"/><Relationship Id="rId10" Type="http://schemas.openxmlformats.org/officeDocument/2006/relationships/image" Target="../media/image20.sv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jpeg"/><Relationship Id="rId7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microsoft.com/office/2007/relationships/hdphoto" Target="../media/hdphoto2.wdp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4.png"/><Relationship Id="rId7" Type="http://schemas.openxmlformats.org/officeDocument/2006/relationships/image" Target="../media/image20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2.wdp"/><Relationship Id="rId5" Type="http://schemas.openxmlformats.org/officeDocument/2006/relationships/image" Target="../media/image25.jpeg"/><Relationship Id="rId10" Type="http://schemas.openxmlformats.org/officeDocument/2006/relationships/image" Target="../media/image12.png"/><Relationship Id="rId4" Type="http://schemas.microsoft.com/office/2007/relationships/hdphoto" Target="../media/hdphoto6.wdp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白色的冰箱&#10;&#10;AI 生成的内容可能不正确。">
            <a:extLst>
              <a:ext uri="{FF2B5EF4-FFF2-40B4-BE49-F238E27FC236}">
                <a16:creationId xmlns:a16="http://schemas.microsoft.com/office/drawing/2014/main" id="{162C8A9C-3C07-1B4A-539F-9C54EC52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80"/>
          <a:stretch>
            <a:fillRect/>
          </a:stretch>
        </p:blipFill>
        <p:spPr>
          <a:xfrm>
            <a:off x="-1066798" y="-132619"/>
            <a:ext cx="19354798" cy="1040161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1066798" y="9486900"/>
            <a:ext cx="19354798" cy="800100"/>
            <a:chOff x="0" y="0"/>
            <a:chExt cx="10357718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357718" cy="812800"/>
            </a:xfrm>
            <a:custGeom>
              <a:avLst/>
              <a:gdLst/>
              <a:ahLst/>
              <a:cxnLst/>
              <a:rect l="l" t="t" r="r" b="b"/>
              <a:pathLst>
                <a:path w="10357718" h="812800">
                  <a:moveTo>
                    <a:pt x="0" y="0"/>
                  </a:moveTo>
                  <a:lnTo>
                    <a:pt x="10357718" y="0"/>
                  </a:lnTo>
                  <a:lnTo>
                    <a:pt x="103577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/>
            <a:lstStyle/>
            <a:p>
              <a:endParaRPr lang="zh-CN" altLang="en-US">
                <a:solidFill>
                  <a:srgbClr val="945C26"/>
                </a:solidFill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035771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>
                <a:solidFill>
                  <a:srgbClr val="945C26"/>
                </a:solidFill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53291" y="4202140"/>
            <a:ext cx="10029367" cy="1586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544"/>
              </a:lnSpc>
            </a:pPr>
            <a:r>
              <a:rPr lang="en-US" sz="125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Aptos Serif" panose="02020604070405020304" pitchFamily="18" charset="0"/>
                <a:sym typeface="DM Serif Display"/>
              </a:rPr>
              <a:t>Brand Audit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1470" y="5510443"/>
            <a:ext cx="7426911" cy="167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4000" b="1" dirty="0">
                <a:solidFill>
                  <a:srgbClr val="FFFEF2"/>
                </a:solidFill>
                <a:latin typeface="Avenir Next Demi Bold" panose="020B0503020202020204" pitchFamily="34" charset="0"/>
                <a:ea typeface="Poppins"/>
                <a:cs typeface="Poppins"/>
                <a:sym typeface="Poppins"/>
              </a:rPr>
              <a:t>– From Ritual Luxury to Real Skin Value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1470" y="7505700"/>
            <a:ext cx="5412296" cy="1361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72"/>
              </a:lnSpc>
            </a:pPr>
            <a:r>
              <a:rPr lang="en-US" sz="24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Student’s name: Ge Gao (Judy)</a:t>
            </a:r>
          </a:p>
          <a:p>
            <a:pPr algn="l">
              <a:lnSpc>
                <a:spcPts val="3572"/>
              </a:lnSpc>
            </a:pPr>
            <a:r>
              <a:rPr lang="en-US" sz="24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Student number: Z5558704</a:t>
            </a:r>
          </a:p>
          <a:p>
            <a:pPr algn="l">
              <a:lnSpc>
                <a:spcPts val="3572"/>
              </a:lnSpc>
            </a:pPr>
            <a:r>
              <a:rPr lang="en-US" sz="24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Date: 21/11/2025</a:t>
            </a:r>
          </a:p>
        </p:txBody>
      </p:sp>
      <p:pic>
        <p:nvPicPr>
          <p:cNvPr id="24" name="图片 23" descr="徽标&#10;&#10;AI 生成的内容可能不正确。">
            <a:extLst>
              <a:ext uri="{FF2B5EF4-FFF2-40B4-BE49-F238E27FC236}">
                <a16:creationId xmlns:a16="http://schemas.microsoft.com/office/drawing/2014/main" id="{F9912F08-4D31-EF72-8AC0-57DC2D91324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7997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6133233" y="13055518"/>
            <a:ext cx="2324967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Image feedback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202400" y="677605"/>
            <a:ext cx="8177154" cy="582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Store environment: warm lighting, wood &amp; herbal scent → </a:t>
            </a:r>
            <a:r>
              <a:rPr lang="en-US" sz="3000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“I always walk in if I see a store”</a:t>
            </a: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Staff consultation seen as professional and not too pushy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One respondent praised post-purchase email survey: </a:t>
            </a:r>
            <a:r>
              <a:rPr lang="en-US" sz="3000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“feels like they really care about feedback”</a:t>
            </a: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algn="l">
              <a:lnSpc>
                <a:spcPts val="3750"/>
              </a:lnSpc>
            </a:pPr>
            <a:endParaRPr lang="en-US" sz="2100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-6858000" y="7273541"/>
            <a:ext cx="3931120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Beauty blogger &amp; Feedback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4544711" y="-1485900"/>
            <a:ext cx="7214751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International students and people start working</a:t>
            </a:r>
          </a:p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&amp; Feedback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40CAE12-42AC-1E32-FA79-DD788CA015AE}"/>
              </a:ext>
            </a:extLst>
          </p:cNvPr>
          <p:cNvSpPr/>
          <p:nvPr/>
        </p:nvSpPr>
        <p:spPr>
          <a:xfrm>
            <a:off x="-533400" y="-615950"/>
            <a:ext cx="19735800" cy="1090295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2" name="图片 21" descr="人的眼睛&#10;&#10;AI 生成的内容可能不正确。">
            <a:extLst>
              <a:ext uri="{FF2B5EF4-FFF2-40B4-BE49-F238E27FC236}">
                <a16:creationId xmlns:a16="http://schemas.microsoft.com/office/drawing/2014/main" id="{3EF08A1B-82D4-32CA-295D-FF9806C9D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" t="53922" r="84" b="17509"/>
          <a:stretch>
            <a:fillRect/>
          </a:stretch>
        </p:blipFill>
        <p:spPr>
          <a:xfrm>
            <a:off x="-516835" y="-615950"/>
            <a:ext cx="19735800" cy="316865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914400" y="1344655"/>
            <a:ext cx="14974957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Positive Experiences: Store &amp; Service</a:t>
            </a:r>
          </a:p>
        </p:txBody>
      </p:sp>
      <p:pic>
        <p:nvPicPr>
          <p:cNvPr id="23" name="图片 22" descr="徽标&#10;&#10;AI 生成的内容可能不正确。">
            <a:extLst>
              <a:ext uri="{FF2B5EF4-FFF2-40B4-BE49-F238E27FC236}">
                <a16:creationId xmlns:a16="http://schemas.microsoft.com/office/drawing/2014/main" id="{1D2EFC89-C2C9-4665-94E4-EBC79940E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25287" y="2951603"/>
            <a:ext cx="2122714" cy="2122714"/>
          </a:xfrm>
          <a:custGeom>
            <a:avLst/>
            <a:gdLst/>
            <a:ahLst/>
            <a:cxnLst/>
            <a:rect l="l" t="t" r="r" b="b"/>
            <a:pathLst>
              <a:path w="3904974" h="2466445">
                <a:moveTo>
                  <a:pt x="0" y="0"/>
                </a:moveTo>
                <a:lnTo>
                  <a:pt x="3904974" y="0"/>
                </a:lnTo>
                <a:lnTo>
                  <a:pt x="3904974" y="2466445"/>
                </a:lnTo>
                <a:lnTo>
                  <a:pt x="0" y="24664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8895" t="-26787" r="-49429" b="-1851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Freeform 8"/>
          <p:cNvSpPr/>
          <p:nvPr/>
        </p:nvSpPr>
        <p:spPr>
          <a:xfrm>
            <a:off x="925287" y="5302496"/>
            <a:ext cx="2122715" cy="2122715"/>
          </a:xfrm>
          <a:custGeom>
            <a:avLst/>
            <a:gdLst/>
            <a:ahLst/>
            <a:cxnLst/>
            <a:rect l="l" t="t" r="r" b="b"/>
            <a:pathLst>
              <a:path w="3877568" h="2384727">
                <a:moveTo>
                  <a:pt x="0" y="0"/>
                </a:moveTo>
                <a:lnTo>
                  <a:pt x="3877568" y="0"/>
                </a:lnTo>
                <a:lnTo>
                  <a:pt x="3877568" y="2384728"/>
                </a:lnTo>
                <a:lnTo>
                  <a:pt x="0" y="2384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31300" t="-44591" r="-31300" b="-77767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Freeform 9"/>
          <p:cNvSpPr/>
          <p:nvPr/>
        </p:nvSpPr>
        <p:spPr>
          <a:xfrm>
            <a:off x="907291" y="7653390"/>
            <a:ext cx="2158706" cy="2158706"/>
          </a:xfrm>
          <a:custGeom>
            <a:avLst/>
            <a:gdLst/>
            <a:ahLst/>
            <a:cxnLst/>
            <a:rect l="l" t="t" r="r" b="b"/>
            <a:pathLst>
              <a:path w="2352735" h="4715102">
                <a:moveTo>
                  <a:pt x="0" y="0"/>
                </a:moveTo>
                <a:lnTo>
                  <a:pt x="2352734" y="0"/>
                </a:lnTo>
                <a:lnTo>
                  <a:pt x="2352734" y="4715103"/>
                </a:lnTo>
                <a:lnTo>
                  <a:pt x="0" y="47151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993" t="-24858" r="331" b="-79532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4" name="直线连接符 23">
            <a:extLst>
              <a:ext uri="{FF2B5EF4-FFF2-40B4-BE49-F238E27FC236}">
                <a16:creationId xmlns:a16="http://schemas.microsoft.com/office/drawing/2014/main" id="{8A6A69E5-9D75-CDEF-75C4-E0FEE8ED68C2}"/>
              </a:ext>
            </a:extLst>
          </p:cNvPr>
          <p:cNvCxnSpPr>
            <a:cxnSpLocks/>
          </p:cNvCxnSpPr>
          <p:nvPr/>
        </p:nvCxnSpPr>
        <p:spPr>
          <a:xfrm>
            <a:off x="3505200" y="2951603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ED490CB2-795B-0096-9269-55C97B6A10FC}"/>
              </a:ext>
            </a:extLst>
          </p:cNvPr>
          <p:cNvSpPr txBox="1"/>
          <p:nvPr/>
        </p:nvSpPr>
        <p:spPr>
          <a:xfrm>
            <a:off x="4514745" y="3714157"/>
            <a:ext cx="12268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600" dirty="0">
                <a:latin typeface="Avenir Next Medium" panose="020B0503020202020204" pitchFamily="34" charset="0"/>
              </a:rPr>
              <a:t>Store environment: warm lighting, wood &amp; herbal scent → </a:t>
            </a:r>
            <a:r>
              <a:rPr kumimoji="1" lang="en-GB" altLang="zh-CN" sz="36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“I always walk in if I see a store”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067D5E2C-2D88-4396-48F1-160B51E5065E}"/>
              </a:ext>
            </a:extLst>
          </p:cNvPr>
          <p:cNvSpPr txBox="1"/>
          <p:nvPr/>
        </p:nvSpPr>
        <p:spPr>
          <a:xfrm>
            <a:off x="-5116286" y="11299341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dirty="0"/>
              <a:t>Store environment: warm lighting, wood &amp; herbal scent → “I always walk in if I see a store”</a:t>
            </a:r>
          </a:p>
          <a:p>
            <a:r>
              <a:rPr kumimoji="1" lang="en-GB" altLang="zh-CN" dirty="0"/>
              <a:t>Staff consultation seen as professional and not too pushy</a:t>
            </a:r>
          </a:p>
          <a:p>
            <a:r>
              <a:rPr kumimoji="1" lang="en-GB" altLang="zh-CN" dirty="0"/>
              <a:t>One respondent praised post-purchase email survey: “feels like they really care about feedback”</a:t>
            </a:r>
          </a:p>
          <a:p>
            <a:endParaRPr kumimoji="1"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63361EE-FF45-243B-E63E-68A1158AB6A9}"/>
              </a:ext>
            </a:extLst>
          </p:cNvPr>
          <p:cNvSpPr txBox="1"/>
          <p:nvPr/>
        </p:nvSpPr>
        <p:spPr>
          <a:xfrm>
            <a:off x="4554502" y="5602591"/>
            <a:ext cx="12268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600" dirty="0">
                <a:latin typeface="Avenir Next Medium" panose="020B0503020202020204" pitchFamily="34" charset="0"/>
              </a:rPr>
              <a:t>One respondent praised post-purchase email survey: </a:t>
            </a:r>
            <a:r>
              <a:rPr kumimoji="1" lang="en-GB" altLang="zh-CN" sz="36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“feels like they really care about feedback”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7B07747-AAA3-9809-DDB5-85B221E03430}"/>
              </a:ext>
            </a:extLst>
          </p:cNvPr>
          <p:cNvSpPr txBox="1"/>
          <p:nvPr/>
        </p:nvSpPr>
        <p:spPr>
          <a:xfrm>
            <a:off x="4594258" y="7809078"/>
            <a:ext cx="12268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600" dirty="0">
                <a:latin typeface="Avenir Next Medium" panose="020B0503020202020204" pitchFamily="34" charset="0"/>
              </a:rPr>
              <a:t>Staff consultation seen as professional and not too pushy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/>
          <p:nvPr/>
        </p:nvSpPr>
        <p:spPr>
          <a:xfrm>
            <a:off x="4806238" y="-3116530"/>
            <a:ext cx="2324967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Image feedback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1542511" y="12230100"/>
            <a:ext cx="4913821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working adults &amp; Feedback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C5650C5-7AA8-D4E4-5232-45BC88522DBC}"/>
              </a:ext>
            </a:extLst>
          </p:cNvPr>
          <p:cNvSpPr/>
          <p:nvPr/>
        </p:nvSpPr>
        <p:spPr>
          <a:xfrm>
            <a:off x="-94634" y="-190500"/>
            <a:ext cx="18382634" cy="1047750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4" name="图片 23" descr="手上戴着戒指&#10;&#10;AI 生成的内容可能不正确。">
            <a:extLst>
              <a:ext uri="{FF2B5EF4-FFF2-40B4-BE49-F238E27FC236}">
                <a16:creationId xmlns:a16="http://schemas.microsoft.com/office/drawing/2014/main" id="{855BCF88-8C12-4985-4C90-93B9704F6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0" b="50000"/>
          <a:stretch>
            <a:fillRect/>
          </a:stretch>
        </p:blipFill>
        <p:spPr>
          <a:xfrm>
            <a:off x="-94634" y="-190500"/>
            <a:ext cx="18575071" cy="27432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914400" y="975345"/>
            <a:ext cx="15114674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Weak Performance: Looks Premium, but Hydration often Disappoints</a:t>
            </a:r>
          </a:p>
        </p:txBody>
      </p:sp>
      <p:pic>
        <p:nvPicPr>
          <p:cNvPr id="25" name="图片 24" descr="徽标&#10;&#10;AI 生成的内容可能不正确。">
            <a:extLst>
              <a:ext uri="{FF2B5EF4-FFF2-40B4-BE49-F238E27FC236}">
                <a16:creationId xmlns:a16="http://schemas.microsoft.com/office/drawing/2014/main" id="{DD1307F5-A830-FDB5-3CDE-138C4DC53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907436" y="3233753"/>
            <a:ext cx="1829459" cy="1644227"/>
          </a:xfrm>
          <a:custGeom>
            <a:avLst/>
            <a:gdLst/>
            <a:ahLst/>
            <a:cxnLst/>
            <a:rect l="l" t="t" r="r" b="b"/>
            <a:pathLst>
              <a:path w="3429310" h="3082093">
                <a:moveTo>
                  <a:pt x="0" y="0"/>
                </a:moveTo>
                <a:lnTo>
                  <a:pt x="3429310" y="0"/>
                </a:lnTo>
                <a:lnTo>
                  <a:pt x="3429310" y="3082093"/>
                </a:lnTo>
                <a:lnTo>
                  <a:pt x="0" y="30820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7" name="Freeform 7"/>
          <p:cNvSpPr/>
          <p:nvPr/>
        </p:nvSpPr>
        <p:spPr>
          <a:xfrm>
            <a:off x="906519" y="5046930"/>
            <a:ext cx="1829460" cy="1829460"/>
          </a:xfrm>
          <a:custGeom>
            <a:avLst/>
            <a:gdLst/>
            <a:ahLst/>
            <a:cxnLst/>
            <a:rect l="l" t="t" r="r" b="b"/>
            <a:pathLst>
              <a:path w="2563807" h="3082093">
                <a:moveTo>
                  <a:pt x="0" y="0"/>
                </a:moveTo>
                <a:lnTo>
                  <a:pt x="2563807" y="0"/>
                </a:lnTo>
                <a:lnTo>
                  <a:pt x="2563807" y="3082093"/>
                </a:lnTo>
                <a:lnTo>
                  <a:pt x="0" y="30820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t="-580" b="-30782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11" name="Freeform 11"/>
          <p:cNvSpPr/>
          <p:nvPr/>
        </p:nvSpPr>
        <p:spPr>
          <a:xfrm>
            <a:off x="906516" y="7137069"/>
            <a:ext cx="1829461" cy="1829461"/>
          </a:xfrm>
          <a:custGeom>
            <a:avLst/>
            <a:gdLst/>
            <a:ahLst/>
            <a:cxnLst/>
            <a:rect l="l" t="t" r="r" b="b"/>
            <a:pathLst>
              <a:path w="3714928" h="2168589">
                <a:moveTo>
                  <a:pt x="0" y="0"/>
                </a:moveTo>
                <a:lnTo>
                  <a:pt x="3714928" y="0"/>
                </a:lnTo>
                <a:lnTo>
                  <a:pt x="3714928" y="2168589"/>
                </a:lnTo>
                <a:lnTo>
                  <a:pt x="0" y="21685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66928" r="-4378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6167D7C1-4675-1D06-86AF-30D1082C85E5}"/>
              </a:ext>
            </a:extLst>
          </p:cNvPr>
          <p:cNvCxnSpPr>
            <a:cxnSpLocks/>
          </p:cNvCxnSpPr>
          <p:nvPr/>
        </p:nvCxnSpPr>
        <p:spPr>
          <a:xfrm>
            <a:off x="3200400" y="2857500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167B017E-DA04-EBB2-4219-E6851E69AE86}"/>
              </a:ext>
            </a:extLst>
          </p:cNvPr>
          <p:cNvSpPr txBox="1"/>
          <p:nvPr/>
        </p:nvSpPr>
        <p:spPr>
          <a:xfrm>
            <a:off x="3633426" y="3201926"/>
            <a:ext cx="30479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" panose="020B0503020202020204" pitchFamily="34" charset="0"/>
              </a:rPr>
              <a:t>Users repeatedly criticised Geranium Leaf Body Balm and some creams as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“hard to spread”, “still a white layer after massaging”, “skin still dry next day.”</a:t>
            </a:r>
          </a:p>
          <a:p>
            <a:endParaRPr kumimoji="1" lang="zh-CN" altLang="en-US" sz="2800" dirty="0">
              <a:solidFill>
                <a:srgbClr val="333333"/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224741" y="3314701"/>
            <a:ext cx="1919260" cy="1566638"/>
          </a:xfrm>
          <a:custGeom>
            <a:avLst/>
            <a:gdLst/>
            <a:ahLst/>
            <a:cxnLst/>
            <a:rect l="l" t="t" r="r" b="b"/>
            <a:pathLst>
              <a:path w="3838519" h="3133275">
                <a:moveTo>
                  <a:pt x="0" y="0"/>
                </a:moveTo>
                <a:lnTo>
                  <a:pt x="3838519" y="0"/>
                </a:lnTo>
                <a:lnTo>
                  <a:pt x="3838519" y="3133276"/>
                </a:lnTo>
                <a:lnTo>
                  <a:pt x="0" y="3133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r="-5837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9" name="Freeform 9"/>
          <p:cNvSpPr/>
          <p:nvPr/>
        </p:nvSpPr>
        <p:spPr>
          <a:xfrm>
            <a:off x="7287231" y="5046931"/>
            <a:ext cx="1829459" cy="1829459"/>
          </a:xfrm>
          <a:custGeom>
            <a:avLst/>
            <a:gdLst/>
            <a:ahLst/>
            <a:cxnLst/>
            <a:rect l="l" t="t" r="r" b="b"/>
            <a:pathLst>
              <a:path w="2324967" h="3158072">
                <a:moveTo>
                  <a:pt x="0" y="0"/>
                </a:moveTo>
                <a:lnTo>
                  <a:pt x="2324967" y="0"/>
                </a:lnTo>
                <a:lnTo>
                  <a:pt x="2324967" y="3158072"/>
                </a:lnTo>
                <a:lnTo>
                  <a:pt x="0" y="31580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16448" t="-41285" r="-10029" b="-24044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Freeform 12"/>
          <p:cNvSpPr/>
          <p:nvPr/>
        </p:nvSpPr>
        <p:spPr>
          <a:xfrm>
            <a:off x="7287241" y="7047280"/>
            <a:ext cx="1919250" cy="1919250"/>
          </a:xfrm>
          <a:custGeom>
            <a:avLst/>
            <a:gdLst/>
            <a:ahLst/>
            <a:cxnLst/>
            <a:rect l="l" t="t" r="r" b="b"/>
            <a:pathLst>
              <a:path w="3656835" h="2120964">
                <a:moveTo>
                  <a:pt x="0" y="0"/>
                </a:moveTo>
                <a:lnTo>
                  <a:pt x="3656835" y="0"/>
                </a:lnTo>
                <a:lnTo>
                  <a:pt x="3656835" y="2120964"/>
                </a:lnTo>
                <a:lnTo>
                  <a:pt x="0" y="21209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72134" t="-1437" r="-280" b="1437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FA6A7B70-0B0B-9BC8-6CB0-39C7AFC08CE9}"/>
              </a:ext>
            </a:extLst>
          </p:cNvPr>
          <p:cNvCxnSpPr>
            <a:cxnSpLocks/>
          </p:cNvCxnSpPr>
          <p:nvPr/>
        </p:nvCxnSpPr>
        <p:spPr>
          <a:xfrm>
            <a:off x="9601200" y="2857500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A63803E7-5D77-9C75-B206-BD0E573B983C}"/>
              </a:ext>
            </a:extLst>
          </p:cNvPr>
          <p:cNvSpPr txBox="1"/>
          <p:nvPr/>
        </p:nvSpPr>
        <p:spPr>
          <a:xfrm>
            <a:off x="10058400" y="3174813"/>
            <a:ext cx="304799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" panose="020B0503020202020204" pitchFamily="34" charset="0"/>
              </a:rPr>
              <a:t>Blue Chamomile Hydrating Masque: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“stings, does nothing, my skin looked even drier”</a:t>
            </a:r>
          </a:p>
          <a:p>
            <a:endParaRPr kumimoji="1" lang="zh-CN" altLang="en-US" sz="2800" dirty="0">
              <a:solidFill>
                <a:srgbClr val="333333"/>
              </a:solidFill>
              <a:latin typeface="Avenir Next" panose="020B0503020202020204" pitchFamily="34" charset="0"/>
            </a:endParaRPr>
          </a:p>
        </p:txBody>
      </p:sp>
      <p:cxnSp>
        <p:nvCxnSpPr>
          <p:cNvPr id="30" name="直线连接符 29">
            <a:extLst>
              <a:ext uri="{FF2B5EF4-FFF2-40B4-BE49-F238E27FC236}">
                <a16:creationId xmlns:a16="http://schemas.microsoft.com/office/drawing/2014/main" id="{FBE61B29-7595-F5DA-23C1-AF257B19A9D4}"/>
              </a:ext>
            </a:extLst>
          </p:cNvPr>
          <p:cNvCxnSpPr>
            <a:cxnSpLocks/>
          </p:cNvCxnSpPr>
          <p:nvPr/>
        </p:nvCxnSpPr>
        <p:spPr>
          <a:xfrm>
            <a:off x="13639800" y="2848306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62AD3DD3-F4E0-8910-CFDD-53D514BDA5DE}"/>
              </a:ext>
            </a:extLst>
          </p:cNvPr>
          <p:cNvSpPr txBox="1"/>
          <p:nvPr/>
        </p:nvSpPr>
        <p:spPr>
          <a:xfrm>
            <a:off x="13949916" y="3132283"/>
            <a:ext cx="30479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" panose="020B0503020202020204" pitchFamily="34" charset="0"/>
              </a:rPr>
              <a:t>There is a clear gap between the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“deep hydration”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" panose="020B0503020202020204" pitchFamily="34" charset="0"/>
              </a:rPr>
              <a:t>claim and real effect, making many feel the products don’t live up to the promise.</a:t>
            </a:r>
            <a:endParaRPr kumimoji="1" lang="zh-CN" altLang="en-US" sz="2800" dirty="0">
              <a:solidFill>
                <a:srgbClr val="333333"/>
              </a:solidFill>
              <a:latin typeface="Avenir Next" panose="020B0503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C2E207FD-C637-C977-4CC3-142A32C90104}"/>
              </a:ext>
            </a:extLst>
          </p:cNvPr>
          <p:cNvSpPr/>
          <p:nvPr/>
        </p:nvSpPr>
        <p:spPr>
          <a:xfrm>
            <a:off x="0" y="-7620"/>
            <a:ext cx="18288000" cy="1029462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1" name="图片 20" descr="杯子里有液体&#10;&#10;AI 生成的内容可能不正确。">
            <a:extLst>
              <a:ext uri="{FF2B5EF4-FFF2-40B4-BE49-F238E27FC236}">
                <a16:creationId xmlns:a16="http://schemas.microsoft.com/office/drawing/2014/main" id="{58C17F8C-EA85-35CB-C4E2-1712513E7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30"/>
          <a:stretch>
            <a:fillRect/>
          </a:stretch>
        </p:blipFill>
        <p:spPr>
          <a:xfrm>
            <a:off x="-1" y="-7621"/>
            <a:ext cx="18317831" cy="2560321"/>
          </a:xfrm>
          <a:prstGeom prst="rect">
            <a:avLst/>
          </a:prstGeom>
        </p:spPr>
      </p:pic>
      <p:pic>
        <p:nvPicPr>
          <p:cNvPr id="22" name="图片 21" descr="徽标&#10;&#10;AI 生成的内容可能不正确。">
            <a:extLst>
              <a:ext uri="{FF2B5EF4-FFF2-40B4-BE49-F238E27FC236}">
                <a16:creationId xmlns:a16="http://schemas.microsoft.com/office/drawing/2014/main" id="{5FEEDC28-D00B-25F8-DB89-133A02EF5D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914400" y="1019863"/>
            <a:ext cx="14407376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“Big Avoid List” Products:</a:t>
            </a:r>
          </a:p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 ‘All Packaging, No Effect’</a:t>
            </a:r>
          </a:p>
        </p:txBody>
      </p:sp>
      <p:sp>
        <p:nvSpPr>
          <p:cNvPr id="7" name="Freeform 7"/>
          <p:cNvSpPr/>
          <p:nvPr/>
        </p:nvSpPr>
        <p:spPr>
          <a:xfrm>
            <a:off x="914400" y="28575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4000880" h="3065674">
                <a:moveTo>
                  <a:pt x="0" y="0"/>
                </a:moveTo>
                <a:lnTo>
                  <a:pt x="4000879" y="0"/>
                </a:lnTo>
                <a:lnTo>
                  <a:pt x="4000879" y="3065674"/>
                </a:lnTo>
                <a:lnTo>
                  <a:pt x="0" y="30656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5311" r="-25195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Freeform 8"/>
          <p:cNvSpPr/>
          <p:nvPr/>
        </p:nvSpPr>
        <p:spPr>
          <a:xfrm>
            <a:off x="912601" y="7470533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4270799" h="4437194">
                <a:moveTo>
                  <a:pt x="0" y="0"/>
                </a:moveTo>
                <a:lnTo>
                  <a:pt x="4270800" y="0"/>
                </a:lnTo>
                <a:lnTo>
                  <a:pt x="4270800" y="4437194"/>
                </a:lnTo>
                <a:lnTo>
                  <a:pt x="0" y="44371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2544" t="-192" r="2544" b="-3704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Freeform 9"/>
          <p:cNvSpPr/>
          <p:nvPr/>
        </p:nvSpPr>
        <p:spPr>
          <a:xfrm>
            <a:off x="914401" y="5164016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4046483" h="2984281">
                <a:moveTo>
                  <a:pt x="0" y="0"/>
                </a:moveTo>
                <a:lnTo>
                  <a:pt x="4046483" y="0"/>
                </a:lnTo>
                <a:lnTo>
                  <a:pt x="4046483" y="2984281"/>
                </a:lnTo>
                <a:lnTo>
                  <a:pt x="0" y="29842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17796" r="-17796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7C1FD5A1-693A-BCB2-8C14-43428CC2853C}"/>
              </a:ext>
            </a:extLst>
          </p:cNvPr>
          <p:cNvCxnSpPr>
            <a:cxnSpLocks/>
          </p:cNvCxnSpPr>
          <p:nvPr/>
        </p:nvCxnSpPr>
        <p:spPr>
          <a:xfrm>
            <a:off x="3200400" y="2857500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4604657" y="4225843"/>
            <a:ext cx="12753702" cy="1447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28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Lip balm, deodorant, toothpaste, ginger body oil described as:</a:t>
            </a:r>
          </a:p>
          <a:p>
            <a:pPr>
              <a:lnSpc>
                <a:spcPts val="3750"/>
              </a:lnSpc>
            </a:pPr>
            <a:r>
              <a:rPr lang="en-US" sz="2800" i="1" dirty="0">
                <a:solidFill>
                  <a:srgbClr val="945C26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“sticky”, “smells weird”, “embarrassing white cast”, “why would anyone design this?”</a:t>
            </a: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85A9DB85-AE52-C388-6A10-F10026AB7811}"/>
              </a:ext>
            </a:extLst>
          </p:cNvPr>
          <p:cNvSpPr txBox="1"/>
          <p:nvPr/>
        </p:nvSpPr>
        <p:spPr>
          <a:xfrm>
            <a:off x="4604657" y="7530647"/>
            <a:ext cx="13399557" cy="1006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40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This fuels the “Aesop is all packaging, no effect” narrative among potential new users</a:t>
            </a:r>
          </a:p>
        </p:txBody>
      </p:sp>
      <p:pic>
        <p:nvPicPr>
          <p:cNvPr id="25" name="图形 24" descr="放大镜 纯色填充">
            <a:extLst>
              <a:ext uri="{FF2B5EF4-FFF2-40B4-BE49-F238E27FC236}">
                <a16:creationId xmlns:a16="http://schemas.microsoft.com/office/drawing/2014/main" id="{9A01C718-8E98-E1D2-C4FB-440A9C666A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62113" y="6537509"/>
            <a:ext cx="809887" cy="8098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8592800" y="2143125"/>
            <a:ext cx="9035927" cy="600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Many users say they paid for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design, story and gifting value</a:t>
            </a: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, not for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visible skin improvement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Phrases like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“425 dollars of IQ tax”, “I bought it for the bathroom photo”</a:t>
            </a: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Especially strong among international students with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limited budget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This discourse spreads quickly on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social media platforms</a:t>
            </a: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, shaping expectations before people even try Aesop</a:t>
            </a:r>
          </a:p>
          <a:p>
            <a:pPr algn="l">
              <a:lnSpc>
                <a:spcPts val="3750"/>
              </a:lnSpc>
            </a:pPr>
            <a:endParaRPr lang="en-US" sz="3000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08044C3-F3F1-5AF8-BBA8-9D6AA4A5D7C0}"/>
              </a:ext>
            </a:extLst>
          </p:cNvPr>
          <p:cNvSpPr/>
          <p:nvPr/>
        </p:nvSpPr>
        <p:spPr>
          <a:xfrm>
            <a:off x="0" y="62014"/>
            <a:ext cx="18288000" cy="10820400"/>
          </a:xfrm>
          <a:prstGeom prst="rect">
            <a:avLst/>
          </a:prstGeom>
          <a:solidFill>
            <a:srgbClr val="FFFE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片 19" descr="房间里有窗户&#10;&#10;AI 生成的内容可能不正确。">
            <a:extLst>
              <a:ext uri="{FF2B5EF4-FFF2-40B4-BE49-F238E27FC236}">
                <a16:creationId xmlns:a16="http://schemas.microsoft.com/office/drawing/2014/main" id="{52F77A7E-F138-50B6-7CA4-F9AEA162C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" t="35234" r="-184" b="36573"/>
          <a:stretch>
            <a:fillRect/>
          </a:stretch>
        </p:blipFill>
        <p:spPr>
          <a:xfrm>
            <a:off x="12895" y="-342900"/>
            <a:ext cx="18275105" cy="28956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025236" y="1416456"/>
            <a:ext cx="12198158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Price–Value &amp; ‘IQ tax’ Narrative</a:t>
            </a:r>
          </a:p>
        </p:txBody>
      </p:sp>
      <p:pic>
        <p:nvPicPr>
          <p:cNvPr id="21" name="图片 20" descr="徽标&#10;&#10;AI 生成的内容可能不正确。">
            <a:extLst>
              <a:ext uri="{FF2B5EF4-FFF2-40B4-BE49-F238E27FC236}">
                <a16:creationId xmlns:a16="http://schemas.microsoft.com/office/drawing/2014/main" id="{4511078E-3A1A-A6FA-C1E7-BBACE3D98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45095" y="2932984"/>
            <a:ext cx="1921596" cy="1921596"/>
          </a:xfrm>
          <a:custGeom>
            <a:avLst/>
            <a:gdLst/>
            <a:ahLst/>
            <a:cxnLst/>
            <a:rect l="l" t="t" r="r" b="b"/>
            <a:pathLst>
              <a:path w="4527336" h="3186113">
                <a:moveTo>
                  <a:pt x="0" y="0"/>
                </a:moveTo>
                <a:lnTo>
                  <a:pt x="4527336" y="0"/>
                </a:lnTo>
                <a:lnTo>
                  <a:pt x="4527336" y="3186113"/>
                </a:lnTo>
                <a:lnTo>
                  <a:pt x="0" y="3186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5296" t="-978" r="-36800" b="978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Freeform 8"/>
          <p:cNvSpPr/>
          <p:nvPr/>
        </p:nvSpPr>
        <p:spPr>
          <a:xfrm>
            <a:off x="945095" y="5143500"/>
            <a:ext cx="1921596" cy="1921596"/>
          </a:xfrm>
          <a:custGeom>
            <a:avLst/>
            <a:gdLst/>
            <a:ahLst/>
            <a:cxnLst/>
            <a:rect l="l" t="t" r="r" b="b"/>
            <a:pathLst>
              <a:path w="2278570" h="3813507">
                <a:moveTo>
                  <a:pt x="0" y="0"/>
                </a:moveTo>
                <a:lnTo>
                  <a:pt x="2278570" y="0"/>
                </a:lnTo>
                <a:lnTo>
                  <a:pt x="2278570" y="3813507"/>
                </a:lnTo>
                <a:lnTo>
                  <a:pt x="0" y="38135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1922" t="-42995" r="1922" b="-24369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Freeform 9"/>
          <p:cNvSpPr/>
          <p:nvPr/>
        </p:nvSpPr>
        <p:spPr>
          <a:xfrm>
            <a:off x="900545" y="7292154"/>
            <a:ext cx="1966146" cy="1966146"/>
          </a:xfrm>
          <a:custGeom>
            <a:avLst/>
            <a:gdLst/>
            <a:ahLst/>
            <a:cxnLst/>
            <a:rect l="l" t="t" r="r" b="b"/>
            <a:pathLst>
              <a:path w="2331006" h="3813507">
                <a:moveTo>
                  <a:pt x="0" y="0"/>
                </a:moveTo>
                <a:lnTo>
                  <a:pt x="2331006" y="0"/>
                </a:lnTo>
                <a:lnTo>
                  <a:pt x="2331006" y="3813507"/>
                </a:lnTo>
                <a:lnTo>
                  <a:pt x="0" y="38135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937" t="-58170" r="-937" b="-5430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F086AAE0-2C26-ED68-0C01-66738B1DF3F5}"/>
              </a:ext>
            </a:extLst>
          </p:cNvPr>
          <p:cNvCxnSpPr>
            <a:cxnSpLocks/>
          </p:cNvCxnSpPr>
          <p:nvPr/>
        </p:nvCxnSpPr>
        <p:spPr>
          <a:xfrm>
            <a:off x="3200400" y="2857500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A2014DDD-45B2-3D43-1B20-55F9ABB25827}"/>
              </a:ext>
            </a:extLst>
          </p:cNvPr>
          <p:cNvSpPr txBox="1"/>
          <p:nvPr/>
        </p:nvSpPr>
        <p:spPr>
          <a:xfrm>
            <a:off x="4531272" y="3285975"/>
            <a:ext cx="1158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Many users say they paid for </a:t>
            </a:r>
            <a:r>
              <a:rPr kumimoji="1" lang="en-GB" altLang="zh-CN" sz="2800" dirty="0">
                <a:solidFill>
                  <a:srgbClr val="945C26"/>
                </a:solidFill>
                <a:latin typeface="Avenir Next Medium" panose="020B0503020202020204" pitchFamily="34" charset="0"/>
              </a:rPr>
              <a:t>design, story and gifting value, not for visible skin improvement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4BE0C55-8209-6D78-DE65-C438E2ECFAFA}"/>
              </a:ext>
            </a:extLst>
          </p:cNvPr>
          <p:cNvSpPr txBox="1"/>
          <p:nvPr/>
        </p:nvSpPr>
        <p:spPr>
          <a:xfrm>
            <a:off x="4531272" y="4755263"/>
            <a:ext cx="1158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Phrases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like “425 dollars of IQ tax”, “I bought it for the bathroom photo”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255C001-C26D-3F08-0062-685795412B12}"/>
              </a:ext>
            </a:extLst>
          </p:cNvPr>
          <p:cNvSpPr txBox="1"/>
          <p:nvPr/>
        </p:nvSpPr>
        <p:spPr>
          <a:xfrm>
            <a:off x="4545449" y="7066657"/>
            <a:ext cx="1158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Especially strong among international students with limited budget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018C46D-0158-C40D-CFCF-8E4929D3EBA9}"/>
              </a:ext>
            </a:extLst>
          </p:cNvPr>
          <p:cNvSpPr txBox="1"/>
          <p:nvPr/>
        </p:nvSpPr>
        <p:spPr>
          <a:xfrm>
            <a:off x="4545449" y="8393490"/>
            <a:ext cx="1158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This discourse spreads quickly on social media platforms, shaping expectations before people even try Aesop</a:t>
            </a:r>
          </a:p>
        </p:txBody>
      </p:sp>
      <p:pic>
        <p:nvPicPr>
          <p:cNvPr id="27" name="图形 26" descr="放大镜 纯色填充">
            <a:extLst>
              <a:ext uri="{FF2B5EF4-FFF2-40B4-BE49-F238E27FC236}">
                <a16:creationId xmlns:a16="http://schemas.microsoft.com/office/drawing/2014/main" id="{ACCA5C08-A79F-554C-FE3C-2360BBE9FF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26328" y="6282676"/>
            <a:ext cx="809887" cy="8098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8821400" y="895836"/>
            <a:ext cx="9012340" cy="6572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Ex-loyalist bought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“almost all series”</a:t>
            </a: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over years but now clearing Aesop out: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Feels products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“look good on shelf, not on skin”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Keeps only a few hand / body items;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has shifted skincare budget to “more scientific” brands</a:t>
            </a: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Illustrates </a:t>
            </a:r>
            <a:r>
              <a:rPr lang="en-US" sz="3000" dirty="0">
                <a:solidFill>
                  <a:srgbClr val="F92A4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fragile top of CBBE pyramid:</a:t>
            </a: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high salience and imagery, but weak long-term resonance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Interviews with regular customers - </a:t>
            </a:r>
            <a:r>
              <a:rPr lang="en-US" sz="3000" dirty="0" err="1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Excerpts：Link</a:t>
            </a:r>
            <a:r>
              <a:rPr lang="en-US" sz="30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: </a:t>
            </a:r>
            <a:r>
              <a:rPr lang="en-US" sz="3000" u="sng" dirty="0">
                <a:solidFill>
                  <a:srgbClr val="3771E8"/>
                </a:solidFill>
                <a:latin typeface="DM Serif Display"/>
                <a:ea typeface="DM Serif Display"/>
                <a:cs typeface="DM Serif Display"/>
                <a:sym typeface="DM Serif Display"/>
                <a:hlinkClick r:id="rId2" tooltip="https://youtu.be/LJe6Iv2Jsfg"/>
              </a:rPr>
              <a:t>https://youtu.be/LJe6Iv2Jsfg</a:t>
            </a:r>
          </a:p>
          <a:p>
            <a:pPr algn="l">
              <a:lnSpc>
                <a:spcPts val="3750"/>
              </a:lnSpc>
            </a:pPr>
            <a:endParaRPr lang="en-US" sz="3000" u="sng" dirty="0">
              <a:solidFill>
                <a:srgbClr val="3771E8"/>
              </a:solidFill>
              <a:latin typeface="DM Serif Display"/>
              <a:ea typeface="DM Serif Display"/>
              <a:cs typeface="DM Serif Display"/>
              <a:sym typeface="DM Serif Display"/>
              <a:hlinkClick r:id="rId2" tooltip="https://youtu.be/LJe6Iv2Jsfg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F021D4A-65D9-5310-6FA9-081364BDB2B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9" name="图片 18" descr="图片包含 桌子, 水果, 躺, 关&#10;&#10;AI 生成的内容可能不正确。">
            <a:extLst>
              <a:ext uri="{FF2B5EF4-FFF2-40B4-BE49-F238E27FC236}">
                <a16:creationId xmlns:a16="http://schemas.microsoft.com/office/drawing/2014/main" id="{722EFEB4-ADCB-ADCF-A8CC-2557FFD4F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40" b="47290"/>
          <a:stretch>
            <a:fillRect/>
          </a:stretch>
        </p:blipFill>
        <p:spPr>
          <a:xfrm>
            <a:off x="-188545" y="0"/>
            <a:ext cx="18476545" cy="25527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914400" y="895836"/>
            <a:ext cx="13716000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From Love to Exit: </a:t>
            </a:r>
          </a:p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“Not Good Enough to Re-buy”</a:t>
            </a:r>
          </a:p>
        </p:txBody>
      </p:sp>
      <p:pic>
        <p:nvPicPr>
          <p:cNvPr id="20" name="图片 19" descr="徽标&#10;&#10;AI 生成的内容可能不正确。">
            <a:extLst>
              <a:ext uri="{FF2B5EF4-FFF2-40B4-BE49-F238E27FC236}">
                <a16:creationId xmlns:a16="http://schemas.microsoft.com/office/drawing/2014/main" id="{F30B64F0-D24F-482F-34E5-BBD9F9A05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14400" y="3070983"/>
            <a:ext cx="1981200" cy="1981200"/>
          </a:xfrm>
          <a:custGeom>
            <a:avLst/>
            <a:gdLst/>
            <a:ahLst/>
            <a:cxnLst/>
            <a:rect l="l" t="t" r="r" b="b"/>
            <a:pathLst>
              <a:path w="5415021" h="3438538">
                <a:moveTo>
                  <a:pt x="0" y="0"/>
                </a:moveTo>
                <a:lnTo>
                  <a:pt x="5415021" y="0"/>
                </a:lnTo>
                <a:lnTo>
                  <a:pt x="5415021" y="3438538"/>
                </a:lnTo>
                <a:lnTo>
                  <a:pt x="0" y="34385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5388" t="-1172" r="-58634" b="-2983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Freeform 8"/>
          <p:cNvSpPr/>
          <p:nvPr/>
        </p:nvSpPr>
        <p:spPr>
          <a:xfrm>
            <a:off x="926010" y="5196922"/>
            <a:ext cx="1981200" cy="1981200"/>
          </a:xfrm>
          <a:custGeom>
            <a:avLst/>
            <a:gdLst/>
            <a:ahLst/>
            <a:cxnLst/>
            <a:rect l="l" t="t" r="r" b="b"/>
            <a:pathLst>
              <a:path w="3205433" h="4217674">
                <a:moveTo>
                  <a:pt x="0" y="0"/>
                </a:moveTo>
                <a:lnTo>
                  <a:pt x="3205433" y="0"/>
                </a:lnTo>
                <a:lnTo>
                  <a:pt x="3205433" y="4217675"/>
                </a:lnTo>
                <a:lnTo>
                  <a:pt x="0" y="4217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t="-16979" b="-14601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Freeform 9"/>
          <p:cNvSpPr/>
          <p:nvPr/>
        </p:nvSpPr>
        <p:spPr>
          <a:xfrm>
            <a:off x="914400" y="7322861"/>
            <a:ext cx="1981200" cy="1981200"/>
          </a:xfrm>
          <a:custGeom>
            <a:avLst/>
            <a:gdLst/>
            <a:ahLst/>
            <a:cxnLst/>
            <a:rect l="l" t="t" r="r" b="b"/>
            <a:pathLst>
              <a:path w="2660921" h="4208160">
                <a:moveTo>
                  <a:pt x="0" y="0"/>
                </a:moveTo>
                <a:lnTo>
                  <a:pt x="2660921" y="0"/>
                </a:lnTo>
                <a:lnTo>
                  <a:pt x="2660921" y="4208160"/>
                </a:lnTo>
                <a:lnTo>
                  <a:pt x="0" y="42081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t="-63115" b="-1155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1" name="直线连接符 20">
            <a:extLst>
              <a:ext uri="{FF2B5EF4-FFF2-40B4-BE49-F238E27FC236}">
                <a16:creationId xmlns:a16="http://schemas.microsoft.com/office/drawing/2014/main" id="{C50543BC-51C7-A4B7-9FFB-0045218B3385}"/>
              </a:ext>
            </a:extLst>
          </p:cNvPr>
          <p:cNvCxnSpPr>
            <a:cxnSpLocks/>
          </p:cNvCxnSpPr>
          <p:nvPr/>
        </p:nvCxnSpPr>
        <p:spPr>
          <a:xfrm>
            <a:off x="3200400" y="2857500"/>
            <a:ext cx="0" cy="6860493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F69FF0C0-04C9-27F1-F5FF-195E27CE00AF}"/>
              </a:ext>
            </a:extLst>
          </p:cNvPr>
          <p:cNvSpPr txBox="1"/>
          <p:nvPr/>
        </p:nvSpPr>
        <p:spPr>
          <a:xfrm>
            <a:off x="4564912" y="3168394"/>
            <a:ext cx="10363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An ex-loyalist who bought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“almost all series”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over years is now clearing Aesop out, saying products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“look good on shelf, not on skin.”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195DD4E-47D2-4FE6-08EF-D8C08E20CEE7}"/>
              </a:ext>
            </a:extLst>
          </p:cNvPr>
          <p:cNvSpPr txBox="1"/>
          <p:nvPr/>
        </p:nvSpPr>
        <p:spPr>
          <a:xfrm>
            <a:off x="4538330" y="4906087"/>
            <a:ext cx="1036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She keeps only a few hand/body items and has shifted her skincare budget to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Medium" panose="020B0503020202020204" pitchFamily="34" charset="0"/>
              </a:rPr>
              <a:t>“more scientific”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brands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6EC06CC-84CC-264C-CE74-9293F1CC2ABF}"/>
              </a:ext>
            </a:extLst>
          </p:cNvPr>
          <p:cNvSpPr txBox="1"/>
          <p:nvPr/>
        </p:nvSpPr>
        <p:spPr>
          <a:xfrm>
            <a:off x="4564912" y="7550279"/>
            <a:ext cx="1036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Exposing a fragile CBBE top: strong salience, weak long-term resonance.</a:t>
            </a:r>
          </a:p>
        </p:txBody>
      </p:sp>
      <p:pic>
        <p:nvPicPr>
          <p:cNvPr id="25" name="图形 24" descr="放大镜 纯色填充">
            <a:extLst>
              <a:ext uri="{FF2B5EF4-FFF2-40B4-BE49-F238E27FC236}">
                <a16:creationId xmlns:a16="http://schemas.microsoft.com/office/drawing/2014/main" id="{581289A7-1D53-A6F8-5028-31D69821EC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17065" y="6639592"/>
            <a:ext cx="809887" cy="8098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1028700"/>
            <a:ext cx="19785488" cy="9258300"/>
          </a:xfrm>
          <a:custGeom>
            <a:avLst/>
            <a:gdLst/>
            <a:ahLst/>
            <a:cxnLst/>
            <a:rect l="l" t="t" r="r" b="b"/>
            <a:pathLst>
              <a:path w="19785488" h="9258300">
                <a:moveTo>
                  <a:pt x="0" y="9258300"/>
                </a:moveTo>
                <a:lnTo>
                  <a:pt x="19785488" y="9258300"/>
                </a:lnTo>
                <a:lnTo>
                  <a:pt x="19785488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blipFill>
            <a:blip r:embed="rId2"/>
            <a:stretch>
              <a:fillRect l="-2079" r="-2079" b="-14636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3" name="AutoShape 3"/>
          <p:cNvSpPr/>
          <p:nvPr/>
        </p:nvSpPr>
        <p:spPr>
          <a:xfrm rot="-5400000">
            <a:off x="12111037" y="5138737"/>
            <a:ext cx="10287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AutoShape 4"/>
          <p:cNvSpPr/>
          <p:nvPr/>
        </p:nvSpPr>
        <p:spPr>
          <a:xfrm rot="-10800000">
            <a:off x="0" y="1023937"/>
            <a:ext cx="18288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17259300" y="0"/>
            <a:ext cx="1028700" cy="1023937"/>
            <a:chOff x="0" y="0"/>
            <a:chExt cx="81658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6580" cy="812800"/>
            </a:xfrm>
            <a:custGeom>
              <a:avLst/>
              <a:gdLst/>
              <a:ahLst/>
              <a:cxnLst/>
              <a:rect l="l" t="t" r="r" b="b"/>
              <a:pathLst>
                <a:path w="816580" h="812800">
                  <a:moveTo>
                    <a:pt x="0" y="0"/>
                  </a:moveTo>
                  <a:lnTo>
                    <a:pt x="816580" y="0"/>
                  </a:lnTo>
                  <a:lnTo>
                    <a:pt x="8165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A08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65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461195" y="5657850"/>
          <a:ext cx="16285798" cy="4643779"/>
        </p:xfrm>
        <a:graphic>
          <a:graphicData uri="http://schemas.openxmlformats.org/drawingml/2006/table">
            <a:tbl>
              <a:tblPr/>
              <a:tblGrid>
                <a:gridCol w="2504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8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9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2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116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User type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Promise they buy into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How it actually delivers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Resulting attitude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087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Bloggers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Ritual, image, gifts, “portable healing”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Love scent and aesthetics; avoid specific weak SKUs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F02C42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Selective loyalty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(keep some, drop others)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087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“Intelligent natural care” at premium price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often dryness/ irritation; feel performance doesn’t match price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F02C42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Fast exit,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talk about “IQ tax”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087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Working Adults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Calm self-care after work, quiet luxury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Mixed: enjoy mood/scent, but question effect vs price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F02C42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Cautious use;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some reduced or stop buying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6995212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1195" y="299775"/>
            <a:ext cx="1432526" cy="49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3300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Aesop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27737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Gallery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60263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5312" y="1254138"/>
            <a:ext cx="1472485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Segment differences &amp; promise vs delivery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7458" y="2055839"/>
            <a:ext cx="13908417" cy="360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Bloggers / experienced users: </a:t>
            </a:r>
          </a:p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selective loyalty</a:t>
            </a: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 – keep ritual and scent categories, avoid problem SKUs</a:t>
            </a:r>
          </a:p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Students / new users: </a:t>
            </a:r>
          </a:p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fast cycle</a:t>
            </a: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 from curiosity → disappointment → “never again”</a:t>
            </a:r>
          </a:p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Overall: </a:t>
            </a:r>
          </a:p>
          <a:p>
            <a:pPr algn="l">
              <a:lnSpc>
                <a:spcPts val="4063"/>
              </a:lnSpc>
            </a:pP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strong </a:t>
            </a:r>
            <a:r>
              <a:rPr lang="en-US" sz="2709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imagery &amp; feelings</a:t>
            </a: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, mixed </a:t>
            </a:r>
            <a:r>
              <a:rPr lang="en-US" sz="2709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performance &amp; judgments</a:t>
            </a:r>
            <a:r>
              <a:rPr lang="en-US" sz="2709" b="1">
                <a:solidFill>
                  <a:srgbClr val="1E2328"/>
                </a:solidFill>
                <a:latin typeface="Poppins Bold"/>
                <a:ea typeface="Poppins Bold"/>
                <a:cs typeface="Poppins Bold"/>
                <a:sym typeface="Poppins Bold"/>
              </a:rPr>
              <a:t> → brand equity at risk if promise stays vague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17254538" cy="9258300"/>
            <a:chOff x="0" y="0"/>
            <a:chExt cx="16002492" cy="85864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002491" cy="8586488"/>
            </a:xfrm>
            <a:custGeom>
              <a:avLst/>
              <a:gdLst/>
              <a:ahLst/>
              <a:cxnLst/>
              <a:rect l="l" t="t" r="r" b="b"/>
              <a:pathLst>
                <a:path w="16002491" h="8586488">
                  <a:moveTo>
                    <a:pt x="0" y="0"/>
                  </a:moveTo>
                  <a:lnTo>
                    <a:pt x="16002491" y="0"/>
                  </a:lnTo>
                  <a:lnTo>
                    <a:pt x="16002491" y="8586488"/>
                  </a:lnTo>
                  <a:lnTo>
                    <a:pt x="0" y="8586488"/>
                  </a:lnTo>
                  <a:close/>
                </a:path>
              </a:pathLst>
            </a:custGeom>
            <a:solidFill>
              <a:srgbClr val="1E2328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6002492" cy="8605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rot="-5400000">
            <a:off x="12111037" y="5138737"/>
            <a:ext cx="10287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AutoShape 6"/>
          <p:cNvSpPr/>
          <p:nvPr/>
        </p:nvSpPr>
        <p:spPr>
          <a:xfrm rot="-10800000">
            <a:off x="0" y="1023937"/>
            <a:ext cx="18288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7" name="Group 7"/>
          <p:cNvGrpSpPr/>
          <p:nvPr/>
        </p:nvGrpSpPr>
        <p:grpSpPr>
          <a:xfrm>
            <a:off x="17259300" y="0"/>
            <a:ext cx="1028700" cy="1023937"/>
            <a:chOff x="0" y="0"/>
            <a:chExt cx="81658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6580" cy="812800"/>
            </a:xfrm>
            <a:custGeom>
              <a:avLst/>
              <a:gdLst/>
              <a:ahLst/>
              <a:cxnLst/>
              <a:rect l="l" t="t" r="r" b="b"/>
              <a:pathLst>
                <a:path w="816580" h="812800">
                  <a:moveTo>
                    <a:pt x="0" y="0"/>
                  </a:moveTo>
                  <a:lnTo>
                    <a:pt x="816580" y="0"/>
                  </a:lnTo>
                  <a:lnTo>
                    <a:pt x="8165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A08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165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995212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0775" y="299775"/>
            <a:ext cx="1432526" cy="49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3300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Aesop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427737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Gallery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860263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16436" y="1353764"/>
            <a:ext cx="6497865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SWOT summary</a:t>
            </a:r>
          </a:p>
        </p:txBody>
      </p:sp>
      <p:sp>
        <p:nvSpPr>
          <p:cNvPr id="15" name="AutoShape 15"/>
          <p:cNvSpPr/>
          <p:nvPr/>
        </p:nvSpPr>
        <p:spPr>
          <a:xfrm>
            <a:off x="1923300" y="5995105"/>
            <a:ext cx="13622052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AutoShape 16"/>
          <p:cNvSpPr/>
          <p:nvPr/>
        </p:nvSpPr>
        <p:spPr>
          <a:xfrm flipH="1">
            <a:off x="8646319" y="2534914"/>
            <a:ext cx="19050" cy="7168716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TextBox 17"/>
          <p:cNvSpPr txBox="1"/>
          <p:nvPr/>
        </p:nvSpPr>
        <p:spPr>
          <a:xfrm>
            <a:off x="1028700" y="2707046"/>
            <a:ext cx="7549264" cy="285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S: Distinctive minimalist identity &amp; coherent store design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S: Strong brand recognition in premium skincare and lifestyle segment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4851" y="6195130"/>
            <a:ext cx="7936962" cy="351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66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W: </a:t>
            </a:r>
            <a:r>
              <a:rPr lang="en-US" sz="3000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Inconsistent functional performance</a:t>
            </a: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and </a:t>
            </a:r>
            <a:r>
              <a:rPr lang="en-US" sz="3000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high price</a:t>
            </a: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makes disappointment feel like betrayal (‘IQ tax’)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W: Over-reliance on fragrance + vague benefit claims; limited visible response to negative reviews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577964" y="2514612"/>
            <a:ext cx="8969842" cy="3251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5782" lvl="1" indent="-312891" algn="l">
              <a:lnSpc>
                <a:spcPts val="4347"/>
              </a:lnSpc>
              <a:buFont typeface="Arial"/>
              <a:buChar char="•"/>
            </a:pPr>
            <a:r>
              <a:rPr lang="en-US" sz="289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O: Classify the products clearly according to people's different needs; use </a:t>
            </a:r>
            <a:r>
              <a:rPr lang="en-US" sz="2898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science + stories</a:t>
            </a:r>
            <a:r>
              <a:rPr lang="en-US" sz="289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together</a:t>
            </a:r>
          </a:p>
          <a:p>
            <a:pPr marL="625782" lvl="1" indent="-312891" algn="l">
              <a:lnSpc>
                <a:spcPts val="4347"/>
              </a:lnSpc>
              <a:buFont typeface="Arial"/>
              <a:buChar char="•"/>
            </a:pPr>
            <a:r>
              <a:rPr lang="en-US" sz="289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O: Use owned retail + service style to educate, set realistic expectations, collect feedback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884444" y="6242755"/>
            <a:ext cx="7467932" cy="342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T: Premium skincare crowded with </a:t>
            </a:r>
            <a:r>
              <a:rPr lang="en-US" sz="3000" b="1">
                <a:solidFill>
                  <a:srgbClr val="F02C42"/>
                </a:solidFill>
                <a:latin typeface="Poppins Bold"/>
                <a:ea typeface="Poppins Bold"/>
                <a:cs typeface="Poppins Bold"/>
                <a:sym typeface="Poppins Bold"/>
              </a:rPr>
              <a:t>active-rich competitors and cheaper dupes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T: Social media “call-out” culture; negative lists (“Aesop big avoid list”) spread fast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2111037" y="5138737"/>
            <a:ext cx="10287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AutoShape 3"/>
          <p:cNvSpPr/>
          <p:nvPr/>
        </p:nvSpPr>
        <p:spPr>
          <a:xfrm rot="-10800000">
            <a:off x="0" y="1023937"/>
            <a:ext cx="18288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17259300" y="0"/>
            <a:ext cx="1028700" cy="1023937"/>
            <a:chOff x="0" y="0"/>
            <a:chExt cx="81658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6580" cy="812800"/>
            </a:xfrm>
            <a:custGeom>
              <a:avLst/>
              <a:gdLst/>
              <a:ahLst/>
              <a:cxnLst/>
              <a:rect l="l" t="t" r="r" b="b"/>
              <a:pathLst>
                <a:path w="816580" h="812800">
                  <a:moveTo>
                    <a:pt x="0" y="0"/>
                  </a:moveTo>
                  <a:lnTo>
                    <a:pt x="816580" y="0"/>
                  </a:lnTo>
                  <a:lnTo>
                    <a:pt x="8165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A08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8165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1033462"/>
            <a:ext cx="6051534" cy="9253538"/>
            <a:chOff x="0" y="0"/>
            <a:chExt cx="1308826" cy="200135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8826" cy="2001355"/>
            </a:xfrm>
            <a:custGeom>
              <a:avLst/>
              <a:gdLst/>
              <a:ahLst/>
              <a:cxnLst/>
              <a:rect l="l" t="t" r="r" b="b"/>
              <a:pathLst>
                <a:path w="1308826" h="2001355">
                  <a:moveTo>
                    <a:pt x="0" y="0"/>
                  </a:moveTo>
                  <a:lnTo>
                    <a:pt x="1308826" y="0"/>
                  </a:lnTo>
                  <a:lnTo>
                    <a:pt x="1308826" y="2001355"/>
                  </a:lnTo>
                  <a:lnTo>
                    <a:pt x="0" y="2001355"/>
                  </a:lnTo>
                  <a:close/>
                </a:path>
              </a:pathLst>
            </a:custGeom>
            <a:solidFill>
              <a:srgbClr val="7A08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1308826" cy="2020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051534" y="1033462"/>
            <a:ext cx="9253537" cy="9253538"/>
          </a:xfrm>
          <a:custGeom>
            <a:avLst/>
            <a:gdLst/>
            <a:ahLst/>
            <a:cxnLst/>
            <a:rect l="l" t="t" r="r" b="b"/>
            <a:pathLst>
              <a:path w="9253537" h="9253538">
                <a:moveTo>
                  <a:pt x="0" y="0"/>
                </a:moveTo>
                <a:lnTo>
                  <a:pt x="9253538" y="0"/>
                </a:lnTo>
                <a:lnTo>
                  <a:pt x="9253538" y="9253538"/>
                </a:lnTo>
                <a:lnTo>
                  <a:pt x="0" y="92535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11854808" y="8665369"/>
            <a:ext cx="1076370" cy="693122"/>
            <a:chOff x="0" y="0"/>
            <a:chExt cx="580252" cy="3736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80252" cy="373650"/>
            </a:xfrm>
            <a:custGeom>
              <a:avLst/>
              <a:gdLst/>
              <a:ahLst/>
              <a:cxnLst/>
              <a:rect l="l" t="t" r="r" b="b"/>
              <a:pathLst>
                <a:path w="580252" h="373650">
                  <a:moveTo>
                    <a:pt x="239386" y="165382"/>
                  </a:moveTo>
                  <a:lnTo>
                    <a:pt x="580252" y="165382"/>
                  </a:lnTo>
                  <a:lnTo>
                    <a:pt x="580252" y="208260"/>
                  </a:lnTo>
                  <a:lnTo>
                    <a:pt x="239373" y="208260"/>
                  </a:lnTo>
                  <a:lnTo>
                    <a:pt x="302255" y="373650"/>
                  </a:lnTo>
                  <a:lnTo>
                    <a:pt x="0" y="186825"/>
                  </a:lnTo>
                  <a:lnTo>
                    <a:pt x="302255" y="0"/>
                  </a:lnTo>
                  <a:lnTo>
                    <a:pt x="239386" y="165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0650" y="146050"/>
              <a:ext cx="459602" cy="62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995212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2437" y="263747"/>
            <a:ext cx="1432526" cy="49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3300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Aesop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27737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Gallery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60263" y="393102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1E232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1548" y="4555331"/>
            <a:ext cx="6051534" cy="232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CBBE view: where Aesop is strong vs fragile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23582" y="2204657"/>
            <a:ext cx="5024200" cy="95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strong with </a:t>
            </a:r>
            <a:r>
              <a:rPr lang="en-US" sz="2499">
                <a:solidFill>
                  <a:srgbClr val="F02C42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ritual-oriented, normal-skin users</a:t>
            </a:r>
            <a:r>
              <a:rPr lang="en-US" sz="2499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; fragile with </a:t>
            </a:r>
            <a:r>
              <a:rPr lang="en-US" sz="2499">
                <a:solidFill>
                  <a:srgbClr val="F02C42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dry-skin and value-sensitive users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62018" y="8617744"/>
            <a:ext cx="2232571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Salience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31177" y="8713966"/>
            <a:ext cx="4418008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Aesop well known in premium skincare and lifestyle gifting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421590" y="4229703"/>
            <a:ext cx="4837710" cy="95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love of store and scent vs frustration with some products and price–value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150829" y="6468894"/>
            <a:ext cx="4196954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>
                <a:solidFill>
                  <a:srgbClr val="1E232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design, scent, store rituals create rich </a:t>
            </a:r>
            <a:r>
              <a:rPr lang="en-US" sz="2499">
                <a:solidFill>
                  <a:srgbClr val="F02C42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symbolic world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88222" y="4200578"/>
            <a:ext cx="2980163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9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Judgments &amp; Feelings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425429" y="6178550"/>
            <a:ext cx="4505749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Performance &amp;  Imagery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10461" y="2475857"/>
            <a:ext cx="1935684" cy="346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3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Resonance</a:t>
            </a:r>
          </a:p>
        </p:txBody>
      </p:sp>
      <p:grpSp>
        <p:nvGrpSpPr>
          <p:cNvPr id="27" name="Group 27"/>
          <p:cNvGrpSpPr/>
          <p:nvPr/>
        </p:nvGrpSpPr>
        <p:grpSpPr>
          <a:xfrm rot="-10800000">
            <a:off x="11816085" y="6420783"/>
            <a:ext cx="1201485" cy="693122"/>
            <a:chOff x="0" y="0"/>
            <a:chExt cx="647700" cy="37365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47700" cy="373650"/>
            </a:xfrm>
            <a:custGeom>
              <a:avLst/>
              <a:gdLst/>
              <a:ahLst/>
              <a:cxnLst/>
              <a:rect l="l" t="t" r="r" b="b"/>
              <a:pathLst>
                <a:path w="647700" h="373650">
                  <a:moveTo>
                    <a:pt x="239386" y="165382"/>
                  </a:moveTo>
                  <a:lnTo>
                    <a:pt x="647700" y="165382"/>
                  </a:lnTo>
                  <a:lnTo>
                    <a:pt x="647700" y="208260"/>
                  </a:lnTo>
                  <a:lnTo>
                    <a:pt x="239373" y="208260"/>
                  </a:lnTo>
                  <a:lnTo>
                    <a:pt x="302255" y="373650"/>
                  </a:lnTo>
                  <a:lnTo>
                    <a:pt x="0" y="186825"/>
                  </a:lnTo>
                  <a:lnTo>
                    <a:pt x="302255" y="0"/>
                  </a:lnTo>
                  <a:lnTo>
                    <a:pt x="239386" y="165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20650" y="146050"/>
              <a:ext cx="527050" cy="62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10800000">
            <a:off x="11292788" y="4338754"/>
            <a:ext cx="1124039" cy="693122"/>
            <a:chOff x="0" y="0"/>
            <a:chExt cx="605950" cy="37365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05950" cy="373650"/>
            </a:xfrm>
            <a:custGeom>
              <a:avLst/>
              <a:gdLst/>
              <a:ahLst/>
              <a:cxnLst/>
              <a:rect l="l" t="t" r="r" b="b"/>
              <a:pathLst>
                <a:path w="605950" h="373650">
                  <a:moveTo>
                    <a:pt x="239386" y="165382"/>
                  </a:moveTo>
                  <a:lnTo>
                    <a:pt x="605950" y="165382"/>
                  </a:lnTo>
                  <a:lnTo>
                    <a:pt x="605950" y="208260"/>
                  </a:lnTo>
                  <a:lnTo>
                    <a:pt x="239373" y="208260"/>
                  </a:lnTo>
                  <a:lnTo>
                    <a:pt x="302255" y="373650"/>
                  </a:lnTo>
                  <a:lnTo>
                    <a:pt x="0" y="186825"/>
                  </a:lnTo>
                  <a:lnTo>
                    <a:pt x="302255" y="0"/>
                  </a:lnTo>
                  <a:lnTo>
                    <a:pt x="239386" y="165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20650" y="146050"/>
              <a:ext cx="485300" cy="62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 rot="-10800000">
            <a:off x="11460023" y="2313708"/>
            <a:ext cx="873257" cy="693122"/>
            <a:chOff x="0" y="0"/>
            <a:chExt cx="470758" cy="37365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70758" cy="373650"/>
            </a:xfrm>
            <a:custGeom>
              <a:avLst/>
              <a:gdLst/>
              <a:ahLst/>
              <a:cxnLst/>
              <a:rect l="l" t="t" r="r" b="b"/>
              <a:pathLst>
                <a:path w="470758" h="373650">
                  <a:moveTo>
                    <a:pt x="239386" y="165382"/>
                  </a:moveTo>
                  <a:lnTo>
                    <a:pt x="470758" y="165382"/>
                  </a:lnTo>
                  <a:lnTo>
                    <a:pt x="470758" y="208260"/>
                  </a:lnTo>
                  <a:lnTo>
                    <a:pt x="239373" y="208260"/>
                  </a:lnTo>
                  <a:lnTo>
                    <a:pt x="302255" y="373650"/>
                  </a:lnTo>
                  <a:lnTo>
                    <a:pt x="0" y="186825"/>
                  </a:lnTo>
                  <a:lnTo>
                    <a:pt x="302255" y="0"/>
                  </a:lnTo>
                  <a:lnTo>
                    <a:pt x="239386" y="165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20650" y="146050"/>
              <a:ext cx="350108" cy="62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6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1BF558B8-DBC4-CDB0-2B08-A15D8361891E}"/>
              </a:ext>
            </a:extLst>
          </p:cNvPr>
          <p:cNvSpPr/>
          <p:nvPr/>
        </p:nvSpPr>
        <p:spPr>
          <a:xfrm>
            <a:off x="0" y="18011"/>
            <a:ext cx="18288000" cy="10287000"/>
          </a:xfrm>
          <a:prstGeom prst="rect">
            <a:avLst/>
          </a:prstGeom>
          <a:solidFill>
            <a:srgbClr val="333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9" name="图片 18" descr="桌子上有杯子&#10;&#10;AI 生成的内容可能不正确。">
            <a:extLst>
              <a:ext uri="{FF2B5EF4-FFF2-40B4-BE49-F238E27FC236}">
                <a16:creationId xmlns:a16="http://schemas.microsoft.com/office/drawing/2014/main" id="{8A2FCA40-D6DF-150C-7AD8-7DB7723FA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23" t="74" r="9630" b="-74"/>
          <a:stretch>
            <a:fillRect/>
          </a:stretch>
        </p:blipFill>
        <p:spPr>
          <a:xfrm>
            <a:off x="0" y="7620"/>
            <a:ext cx="4572000" cy="10287000"/>
          </a:xfrm>
          <a:prstGeom prst="rect">
            <a:avLst/>
          </a:prstGeom>
        </p:spPr>
      </p:pic>
      <p:pic>
        <p:nvPicPr>
          <p:cNvPr id="20" name="图片 19" descr="徽标&#10;&#10;AI 生成的内容可能不正确。">
            <a:extLst>
              <a:ext uri="{FF2B5EF4-FFF2-40B4-BE49-F238E27FC236}">
                <a16:creationId xmlns:a16="http://schemas.microsoft.com/office/drawing/2014/main" id="{F50D0023-F7E6-17E9-98AE-0C7D9AA2D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8136"/>
            <a:ext cx="1371600" cy="54864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50273" y="2095500"/>
            <a:ext cx="4510584" cy="571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Key Gaps Between Promise </a:t>
            </a:r>
          </a:p>
          <a:p>
            <a:pPr algn="l">
              <a:lnSpc>
                <a:spcPts val="9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&amp; </a:t>
            </a:r>
          </a:p>
          <a:p>
            <a:pPr algn="l">
              <a:lnSpc>
                <a:spcPts val="9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Delivery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018E5FA-F032-39B1-47C6-A23919ECC750}"/>
              </a:ext>
            </a:extLst>
          </p:cNvPr>
          <p:cNvSpPr txBox="1"/>
          <p:nvPr/>
        </p:nvSpPr>
        <p:spPr>
          <a:xfrm>
            <a:off x="5562600" y="1562100"/>
            <a:ext cx="1173480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4000" dirty="0">
                <a:solidFill>
                  <a:srgbClr val="FFFEF2"/>
                </a:solidFill>
                <a:latin typeface="Avenir Next Medium" panose="020B0503020202020204" pitchFamily="34" charset="0"/>
              </a:rPr>
              <a:t>Aesop promises gentle, intelligent, “healing” care, but some users </a:t>
            </a:r>
            <a:r>
              <a:rPr kumimoji="1" lang="en-GB" altLang="zh-CN" sz="40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feel pain, dryness &amp; effort</a:t>
            </a:r>
          </a:p>
          <a:p>
            <a:endParaRPr kumimoji="1" lang="en-GB" altLang="zh-CN" sz="40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4000" dirty="0">
                <a:solidFill>
                  <a:srgbClr val="FFFEF2"/>
                </a:solidFill>
                <a:latin typeface="Avenir Next Medium" panose="020B0503020202020204" pitchFamily="34" charset="0"/>
              </a:rPr>
              <a:t>Strong imagery but weak performance creates a </a:t>
            </a:r>
            <a:r>
              <a:rPr kumimoji="1" lang="en-GB" altLang="zh-CN" sz="40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CBBE gap </a:t>
            </a:r>
            <a:r>
              <a:rPr kumimoji="1" lang="en-GB" altLang="zh-CN" sz="4000" dirty="0">
                <a:solidFill>
                  <a:srgbClr val="FFFEF2"/>
                </a:solidFill>
                <a:latin typeface="Avenir Next Medium" panose="020B0503020202020204" pitchFamily="34" charset="0"/>
              </a:rPr>
              <a:t>that harms judgments and long-term resonance</a:t>
            </a:r>
          </a:p>
          <a:p>
            <a:endParaRPr kumimoji="1" lang="en-GB" altLang="zh-CN" sz="40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40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The cultural branding myth of effortless luxury clashes </a:t>
            </a:r>
            <a:r>
              <a:rPr kumimoji="1" lang="en-GB" altLang="zh-CN" sz="4000" dirty="0">
                <a:solidFill>
                  <a:srgbClr val="FFFEF2"/>
                </a:solidFill>
                <a:latin typeface="Avenir Next Medium" panose="020B0503020202020204" pitchFamily="34" charset="0"/>
              </a:rPr>
              <a:t>with “hard-to-spread balms” and “IQ tax” narratives</a:t>
            </a:r>
          </a:p>
          <a:p>
            <a:endParaRPr kumimoji="1" lang="en-GB" altLang="zh-CN" sz="40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4000" dirty="0">
                <a:solidFill>
                  <a:srgbClr val="FFFEF2"/>
                </a:solidFill>
                <a:latin typeface="Avenir Next Medium" panose="020B0503020202020204" pitchFamily="34" charset="0"/>
              </a:rPr>
              <a:t>Without corrective action, </a:t>
            </a:r>
            <a:r>
              <a:rPr kumimoji="1" lang="en-GB" altLang="zh-CN" sz="40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long-term equity and loyalty are at risk</a:t>
            </a:r>
            <a:endParaRPr kumimoji="1" lang="zh-CN" altLang="en-US" sz="40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地上的模糊照片&#10;&#10;AI 生成的内容可能不正确。">
            <a:extLst>
              <a:ext uri="{FF2B5EF4-FFF2-40B4-BE49-F238E27FC236}">
                <a16:creationId xmlns:a16="http://schemas.microsoft.com/office/drawing/2014/main" id="{5BEADB66-CFF8-FED6-DA0A-3793D888B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36900" cy="10287000"/>
          </a:xfrm>
          <a:prstGeom prst="rect">
            <a:avLst/>
          </a:prstGeom>
        </p:spPr>
      </p:pic>
      <p:pic>
        <p:nvPicPr>
          <p:cNvPr id="22" name="图片 21" descr="徽标&#10;&#10;AI 生成的内容可能不正确。">
            <a:extLst>
              <a:ext uri="{FF2B5EF4-FFF2-40B4-BE49-F238E27FC236}">
                <a16:creationId xmlns:a16="http://schemas.microsoft.com/office/drawing/2014/main" id="{212588BC-A8B0-7056-89B8-43B41EC8A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914400" y="951925"/>
            <a:ext cx="16840200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Strategy 1: </a:t>
            </a:r>
          </a:p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Engage Users to Co-Create Better Products and Promises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990A8FC-2A14-17EB-8044-8B95A5ADDC3A}"/>
              </a:ext>
            </a:extLst>
          </p:cNvPr>
          <p:cNvSpPr txBox="1"/>
          <p:nvPr/>
        </p:nvSpPr>
        <p:spPr>
          <a:xfrm>
            <a:off x="914400" y="3823116"/>
            <a:ext cx="17145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Establish a </a:t>
            </a:r>
            <a:r>
              <a:rPr kumimoji="1" lang="en-GB" altLang="zh-CN" sz="3600" b="1" dirty="0">
                <a:solidFill>
                  <a:srgbClr val="E0D4F2"/>
                </a:solidFill>
                <a:latin typeface="Avenir Next Demi Bold" panose="020B0503020202020204" pitchFamily="34" charset="0"/>
              </a:rPr>
              <a:t>continuous feedback loop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to gather detailed reviews on texture, hydration and comfort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b="1" dirty="0">
                <a:solidFill>
                  <a:srgbClr val="E0D4F2"/>
                </a:solidFill>
                <a:latin typeface="Avenir Next Demi Bold" panose="020B0503020202020204" pitchFamily="34" charset="0"/>
              </a:rPr>
              <a:t>Co-test and co-create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improved formulas with beauty bloggers and loyal users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Highlight consistently strong </a:t>
            </a:r>
            <a:r>
              <a:rPr kumimoji="1" lang="en-GB" altLang="zh-CN" sz="3600" b="1" dirty="0">
                <a:solidFill>
                  <a:srgbClr val="E0D4F2"/>
                </a:solidFill>
                <a:latin typeface="Avenir Next Demi Bold" panose="020B0503020202020204" pitchFamily="34" charset="0"/>
              </a:rPr>
              <a:t>hero products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across categories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b="1" dirty="0">
                <a:solidFill>
                  <a:srgbClr val="E0D4F2"/>
                </a:solidFill>
                <a:latin typeface="Avenir Next Demi Bold" panose="020B0503020202020204" pitchFamily="34" charset="0"/>
              </a:rPr>
              <a:t>Organise and label products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by skin type and dryness level in-store and online.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b="1" dirty="0">
                <a:solidFill>
                  <a:srgbClr val="E0D4F2"/>
                </a:solidFill>
                <a:latin typeface="Avenir Next Demi Bold" panose="020B0503020202020204" pitchFamily="34" charset="0"/>
              </a:rPr>
              <a:t>Monitor</a:t>
            </a:r>
            <a:r>
              <a:rPr kumimoji="1" lang="en-GB" altLang="zh-CN" sz="3600" dirty="0">
                <a:solidFill>
                  <a:srgbClr val="E0D4F2"/>
                </a:solidFill>
                <a:latin typeface="Avenir Next Medium" panose="020B0503020202020204" pitchFamily="34" charset="0"/>
              </a:rPr>
              <a:t>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negative review ratios and “IQ tax” mentions over 6–12 months.</a:t>
            </a:r>
            <a:endParaRPr kumimoji="1" lang="zh-CN" altLang="en-US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991E148B-B945-1ACD-E9FB-4D11BF0C403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" name="Group 2"/>
          <p:cNvGrpSpPr/>
          <p:nvPr/>
        </p:nvGrpSpPr>
        <p:grpSpPr>
          <a:xfrm>
            <a:off x="-13344224" y="13525500"/>
            <a:ext cx="8017819" cy="3648553"/>
            <a:chOff x="0" y="0"/>
            <a:chExt cx="10690425" cy="486473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9473" b="9473"/>
            <a:stretch>
              <a:fillRect/>
            </a:stretch>
          </p:blipFill>
          <p:spPr>
            <a:xfrm>
              <a:off x="0" y="0"/>
              <a:ext cx="5281713" cy="486473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6086" b="16086"/>
            <a:stretch>
              <a:fillRect/>
            </a:stretch>
          </p:blipFill>
          <p:spPr>
            <a:xfrm>
              <a:off x="5408713" y="0"/>
              <a:ext cx="5281713" cy="236886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t="15433" b="15433"/>
            <a:stretch>
              <a:fillRect/>
            </a:stretch>
          </p:blipFill>
          <p:spPr>
            <a:xfrm>
              <a:off x="5408713" y="2495869"/>
              <a:ext cx="5281713" cy="2368869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7773650" y="-2243327"/>
            <a:ext cx="1028700" cy="1023937"/>
            <a:chOff x="0" y="0"/>
            <a:chExt cx="81658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6580" cy="812800"/>
            </a:xfrm>
            <a:custGeom>
              <a:avLst/>
              <a:gdLst/>
              <a:ahLst/>
              <a:cxnLst/>
              <a:rect l="l" t="t" r="r" b="b"/>
              <a:pathLst>
                <a:path w="816580" h="812800">
                  <a:moveTo>
                    <a:pt x="0" y="0"/>
                  </a:moveTo>
                  <a:lnTo>
                    <a:pt x="816580" y="0"/>
                  </a:lnTo>
                  <a:lnTo>
                    <a:pt x="8165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E2328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65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14146036" y="-4038403"/>
            <a:ext cx="8080163" cy="4338178"/>
            <a:chOff x="0" y="0"/>
            <a:chExt cx="6414021" cy="34436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414021" cy="3443639"/>
            </a:xfrm>
            <a:custGeom>
              <a:avLst/>
              <a:gdLst/>
              <a:ahLst/>
              <a:cxnLst/>
              <a:rect l="l" t="t" r="r" b="b"/>
              <a:pathLst>
                <a:path w="6414021" h="3443639">
                  <a:moveTo>
                    <a:pt x="0" y="0"/>
                  </a:moveTo>
                  <a:lnTo>
                    <a:pt x="6414021" y="0"/>
                  </a:lnTo>
                  <a:lnTo>
                    <a:pt x="6414021" y="3443639"/>
                  </a:lnTo>
                  <a:lnTo>
                    <a:pt x="0" y="3443639"/>
                  </a:lnTo>
                  <a:close/>
                </a:path>
              </a:pathLst>
            </a:custGeom>
            <a:solidFill>
              <a:srgbClr val="1E2328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6414021" cy="3472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408967" y="-1876728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1689554" y="-1116545"/>
            <a:ext cx="1432526" cy="49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33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Aesop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41492" y="-1876728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Gallery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274018" y="-1876728"/>
            <a:ext cx="1432526" cy="29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6"/>
              </a:lnSpc>
            </a:pPr>
            <a:r>
              <a:rPr lang="en-US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13731284" y="1289270"/>
            <a:ext cx="8791940" cy="841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9710" lvl="1" indent="-364855" algn="l">
              <a:lnSpc>
                <a:spcPts val="4731"/>
              </a:lnSpc>
              <a:buFont typeface="Arial"/>
              <a:buChar char="•"/>
            </a:pPr>
            <a:r>
              <a:rPr lang="en-US" sz="337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Brand promise:</a:t>
            </a:r>
          </a:p>
          <a:p>
            <a:pPr algn="l">
              <a:lnSpc>
                <a:spcPts val="4731"/>
              </a:lnSpc>
            </a:pP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“Aesop presents itself as offering </a:t>
            </a:r>
            <a:r>
              <a:rPr lang="en-US" sz="3379" i="1" dirty="0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meticulous formulations for skin, hair and body </a:t>
            </a: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that combine plant-based and lab-made ingredients, with a </a:t>
            </a:r>
            <a:r>
              <a:rPr lang="en-US" sz="337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focus on sensory pleasure and care</a:t>
            </a:r>
            <a:r>
              <a:rPr lang="en-US" sz="337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”</a:t>
            </a:r>
          </a:p>
          <a:p>
            <a:pPr marL="729710" lvl="1" indent="-364855" algn="l">
              <a:lnSpc>
                <a:spcPts val="4731"/>
              </a:lnSpc>
              <a:buFont typeface="Arial"/>
              <a:buChar char="•"/>
            </a:pPr>
            <a:r>
              <a:rPr lang="en-US" sz="337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Target audience：</a:t>
            </a:r>
          </a:p>
          <a:p>
            <a:pPr algn="l">
              <a:lnSpc>
                <a:spcPts val="4731"/>
              </a:lnSpc>
            </a:pP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“Urban, design-conscious consumers in their </a:t>
            </a:r>
            <a:r>
              <a:rPr lang="en-US" sz="337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20s–40s</a:t>
            </a: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who value aesthetics, calm self-care rituals and are willing to pay premium prices.”</a:t>
            </a:r>
          </a:p>
          <a:p>
            <a:pPr marL="729710" lvl="1" indent="-364855" algn="l">
              <a:lnSpc>
                <a:spcPts val="4731"/>
              </a:lnSpc>
              <a:buFont typeface="Arial"/>
              <a:buChar char="•"/>
            </a:pPr>
            <a:r>
              <a:rPr lang="en-US" sz="337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Main competitors</a:t>
            </a: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</a:p>
          <a:p>
            <a:pPr algn="l">
              <a:lnSpc>
                <a:spcPts val="4731"/>
              </a:lnSpc>
            </a:pP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other premium lifestyle skincare brands such as </a:t>
            </a:r>
            <a:r>
              <a:rPr lang="en-US" sz="337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Kiehl’s, L’Occitane and Le Labo</a:t>
            </a:r>
            <a:r>
              <a:rPr lang="en-US" sz="337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.”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4419600" y="10934700"/>
            <a:ext cx="2890242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Main competitors</a:t>
            </a:r>
          </a:p>
        </p:txBody>
      </p:sp>
      <p:pic>
        <p:nvPicPr>
          <p:cNvPr id="24" name="图片 23" descr="房间里有门&#10;&#10;AI 生成的内容可能不正确。">
            <a:extLst>
              <a:ext uri="{FF2B5EF4-FFF2-40B4-BE49-F238E27FC236}">
                <a16:creationId xmlns:a16="http://schemas.microsoft.com/office/drawing/2014/main" id="{DC77E9A1-9D4C-8D01-761B-DAACA6D60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100000"/>
                    </a14:imgEffect>
                    <a14:imgEffect>
                      <a14:colorTemperature colorTemp="59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90" t="364" r="33995" b="-364"/>
          <a:stretch>
            <a:fillRect/>
          </a:stretch>
        </p:blipFill>
        <p:spPr>
          <a:xfrm>
            <a:off x="-257028" y="0"/>
            <a:ext cx="5286228" cy="1032448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81000" y="2865783"/>
            <a:ext cx="4835236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Background </a:t>
            </a:r>
          </a:p>
        </p:txBody>
      </p:sp>
      <p:sp>
        <p:nvSpPr>
          <p:cNvPr id="25" name="TextBox 18">
            <a:extLst>
              <a:ext uri="{FF2B5EF4-FFF2-40B4-BE49-F238E27FC236}">
                <a16:creationId xmlns:a16="http://schemas.microsoft.com/office/drawing/2014/main" id="{0073F55B-5F92-AAFB-2783-53733D76170C}"/>
              </a:ext>
            </a:extLst>
          </p:cNvPr>
          <p:cNvSpPr txBox="1"/>
          <p:nvPr/>
        </p:nvSpPr>
        <p:spPr>
          <a:xfrm>
            <a:off x="381000" y="3719026"/>
            <a:ext cx="4191000" cy="29878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3200" b="1" dirty="0">
                <a:solidFill>
                  <a:srgbClr val="FFFEF2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Brand Promise Target Audience</a:t>
            </a:r>
          </a:p>
          <a:p>
            <a:pPr algn="l">
              <a:lnSpc>
                <a:spcPts val="5990"/>
              </a:lnSpc>
            </a:pPr>
            <a:r>
              <a:rPr lang="en-US" sz="3200" b="1" dirty="0">
                <a:solidFill>
                  <a:srgbClr val="FFFEF2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&amp; </a:t>
            </a:r>
          </a:p>
          <a:p>
            <a:pPr algn="l">
              <a:lnSpc>
                <a:spcPts val="5990"/>
              </a:lnSpc>
            </a:pPr>
            <a:r>
              <a:rPr lang="en-US" sz="3200" b="1" dirty="0">
                <a:solidFill>
                  <a:srgbClr val="FFFEF2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Competitors </a:t>
            </a:r>
          </a:p>
        </p:txBody>
      </p:sp>
      <p:sp>
        <p:nvSpPr>
          <p:cNvPr id="26" name="TextBox 18">
            <a:extLst>
              <a:ext uri="{FF2B5EF4-FFF2-40B4-BE49-F238E27FC236}">
                <a16:creationId xmlns:a16="http://schemas.microsoft.com/office/drawing/2014/main" id="{D368500E-5FBD-083D-B6D1-8C141B6B1EB0}"/>
              </a:ext>
            </a:extLst>
          </p:cNvPr>
          <p:cNvSpPr txBox="1"/>
          <p:nvPr/>
        </p:nvSpPr>
        <p:spPr>
          <a:xfrm>
            <a:off x="5486400" y="558301"/>
            <a:ext cx="419100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000" b="1" dirty="0">
                <a:solidFill>
                  <a:srgbClr val="333333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Brand Promise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0E614A09-16CE-CE8B-4D17-3BBCD3146116}"/>
              </a:ext>
            </a:extLst>
          </p:cNvPr>
          <p:cNvSpPr txBox="1"/>
          <p:nvPr/>
        </p:nvSpPr>
        <p:spPr>
          <a:xfrm>
            <a:off x="5214464" y="-2566413"/>
            <a:ext cx="12024102" cy="2239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0"/>
              </a:lnSpc>
            </a:pPr>
            <a:r>
              <a:rPr lang="en-US" sz="3200" dirty="0">
                <a:solidFill>
                  <a:srgbClr val="945C26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Aesop promises </a:t>
            </a:r>
            <a:r>
              <a:rPr lang="en-US" sz="3200" b="1" dirty="0">
                <a:solidFill>
                  <a:srgbClr val="333333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sensory-driven,</a:t>
            </a:r>
            <a:r>
              <a:rPr lang="en-US" sz="3200" dirty="0">
                <a:solidFill>
                  <a:srgbClr val="945C26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 </a:t>
            </a:r>
            <a:r>
              <a:rPr lang="en-US" sz="3200" b="1" dirty="0">
                <a:solidFill>
                  <a:srgbClr val="333333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meticulous care </a:t>
            </a:r>
            <a:r>
              <a:rPr lang="en-US" sz="3200" dirty="0">
                <a:solidFill>
                  <a:srgbClr val="945C26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through </a:t>
            </a:r>
            <a:r>
              <a:rPr lang="en-US" sz="3200" b="1" dirty="0">
                <a:solidFill>
                  <a:srgbClr val="333333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plant-based + lab-crafted formulas</a:t>
            </a:r>
            <a:r>
              <a:rPr lang="en-US" sz="3200" dirty="0">
                <a:solidFill>
                  <a:srgbClr val="945C26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, offering a </a:t>
            </a:r>
            <a:r>
              <a:rPr lang="en-US" sz="3200" b="1" dirty="0">
                <a:solidFill>
                  <a:srgbClr val="333333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premium, calming self-care experience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C0C1043B-B016-B81C-7AC7-74DD1776A77D}"/>
              </a:ext>
            </a:extLst>
          </p:cNvPr>
          <p:cNvSpPr txBox="1"/>
          <p:nvPr/>
        </p:nvSpPr>
        <p:spPr>
          <a:xfrm>
            <a:off x="5508702" y="3903666"/>
            <a:ext cx="419100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000" b="1" dirty="0">
                <a:solidFill>
                  <a:srgbClr val="333333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Target Audience</a:t>
            </a: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3C8E7C1E-A18C-04D2-645B-2F6250F78E8B}"/>
              </a:ext>
            </a:extLst>
          </p:cNvPr>
          <p:cNvSpPr txBox="1"/>
          <p:nvPr/>
        </p:nvSpPr>
        <p:spPr>
          <a:xfrm>
            <a:off x="5547225" y="4769632"/>
            <a:ext cx="11826375" cy="2239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0"/>
              </a:lnSpc>
            </a:pP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Urban, </a:t>
            </a:r>
            <a:r>
              <a:rPr lang="en-US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"/>
                <a:cs typeface="Poppins"/>
                <a:sym typeface="Poppins"/>
              </a:rPr>
              <a:t>design-conscious </a:t>
            </a: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consumers (</a:t>
            </a: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20s–40s)</a:t>
            </a: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 </a:t>
            </a:r>
          </a:p>
          <a:p>
            <a:pPr>
              <a:lnSpc>
                <a:spcPts val="5990"/>
              </a:lnSpc>
            </a:pP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Seeking </a:t>
            </a:r>
            <a:r>
              <a:rPr lang="en-US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"/>
                <a:cs typeface="Poppins"/>
                <a:sym typeface="Poppins"/>
              </a:rPr>
              <a:t>aesthetic self-care rituals &amp;</a:t>
            </a: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 willing to pay </a:t>
            </a:r>
            <a:r>
              <a:rPr lang="en-US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"/>
                <a:cs typeface="Poppins"/>
                <a:sym typeface="Poppins"/>
              </a:rPr>
              <a:t>premium prices</a:t>
            </a: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87F7D40A-7A5C-45F1-31CA-ED150F34427D}"/>
              </a:ext>
            </a:extLst>
          </p:cNvPr>
          <p:cNvSpPr txBox="1"/>
          <p:nvPr/>
        </p:nvSpPr>
        <p:spPr>
          <a:xfrm>
            <a:off x="5508702" y="7201048"/>
            <a:ext cx="4854498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000" b="1" dirty="0">
                <a:solidFill>
                  <a:srgbClr val="333333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Main Competitors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A0C9573F-0E3D-718E-DDB9-0CF4D30A2425}"/>
              </a:ext>
            </a:extLst>
          </p:cNvPr>
          <p:cNvSpPr txBox="1"/>
          <p:nvPr/>
        </p:nvSpPr>
        <p:spPr>
          <a:xfrm>
            <a:off x="5547225" y="7932017"/>
            <a:ext cx="11826375" cy="1469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0"/>
              </a:lnSpc>
            </a:pP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Premium lifestyle skincare brand</a:t>
            </a:r>
          </a:p>
          <a:p>
            <a:pPr>
              <a:lnSpc>
                <a:spcPts val="5990"/>
              </a:lnSpc>
            </a:pP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→</a:t>
            </a:r>
            <a:r>
              <a:rPr lang="zh-CN" altLang="en-US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 </a:t>
            </a:r>
            <a:r>
              <a:rPr lang="en-US" altLang="zh-CN" sz="3200" dirty="0">
                <a:solidFill>
                  <a:srgbClr val="333333"/>
                </a:solidFill>
                <a:latin typeface="Avenir Next Medium" panose="020B0503020202020204" pitchFamily="34" charset="0"/>
                <a:ea typeface="Poppins"/>
                <a:cs typeface="Poppins"/>
                <a:sym typeface="Poppins"/>
              </a:rPr>
              <a:t>incl. </a:t>
            </a:r>
            <a:r>
              <a:rPr lang="en-US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"/>
                <a:cs typeface="Poppins"/>
                <a:sym typeface="Poppins"/>
              </a:rPr>
              <a:t>Kiehl’s, L’Occitane, Le Labo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1F88E4F8-47D7-D779-FC1C-E4EADDF1ED5A}"/>
              </a:ext>
            </a:extLst>
          </p:cNvPr>
          <p:cNvSpPr txBox="1"/>
          <p:nvPr/>
        </p:nvSpPr>
        <p:spPr>
          <a:xfrm>
            <a:off x="5534820" y="1314850"/>
            <a:ext cx="10314780" cy="2239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0"/>
              </a:lnSpc>
            </a:pPr>
            <a:r>
              <a:rPr lang="en-US" sz="32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Sensory-driven &amp; meticulous care </a:t>
            </a:r>
          </a:p>
          <a:p>
            <a:pPr>
              <a:lnSpc>
                <a:spcPts val="5990"/>
              </a:lnSpc>
            </a:pPr>
            <a:r>
              <a:rPr lang="en-US" sz="32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Via </a:t>
            </a:r>
            <a:r>
              <a:rPr lang="en-US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plant-based + lab-crafted </a:t>
            </a:r>
            <a:r>
              <a:rPr lang="en-US" sz="32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formulas</a:t>
            </a:r>
          </a:p>
          <a:p>
            <a:pPr>
              <a:lnSpc>
                <a:spcPts val="5990"/>
              </a:lnSpc>
            </a:pPr>
            <a:r>
              <a:rPr lang="en-US" sz="32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Delivering a </a:t>
            </a:r>
            <a:r>
              <a:rPr lang="en-US" sz="32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premium, calming self-care experience</a:t>
            </a:r>
          </a:p>
        </p:txBody>
      </p:sp>
      <p:pic>
        <p:nvPicPr>
          <p:cNvPr id="37" name="图片 36" descr="徽标&#10;&#10;AI 生成的内容可能不正确。">
            <a:extLst>
              <a:ext uri="{FF2B5EF4-FFF2-40B4-BE49-F238E27FC236}">
                <a16:creationId xmlns:a16="http://schemas.microsoft.com/office/drawing/2014/main" id="{DC61F8B3-A086-D43F-AAEF-2B832AB83E1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7997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2111037" y="5138737"/>
            <a:ext cx="10287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" name="图片 18" descr="模糊的树林&#10;&#10;AI 生成的内容可能不正确。">
            <a:extLst>
              <a:ext uri="{FF2B5EF4-FFF2-40B4-BE49-F238E27FC236}">
                <a16:creationId xmlns:a16="http://schemas.microsoft.com/office/drawing/2014/main" id="{3616C9B0-7DDC-36F7-10A3-6D13C3593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460" y="4763"/>
            <a:ext cx="18980920" cy="10667275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914400" y="1183767"/>
            <a:ext cx="11615735" cy="2737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6999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Strategy 2: Help People Choose the Right Aesop Products</a:t>
            </a:r>
          </a:p>
        </p:txBody>
      </p:sp>
      <p:pic>
        <p:nvPicPr>
          <p:cNvPr id="20" name="图片 19" descr="徽标&#10;&#10;AI 生成的内容可能不正确。">
            <a:extLst>
              <a:ext uri="{FF2B5EF4-FFF2-40B4-BE49-F238E27FC236}">
                <a16:creationId xmlns:a16="http://schemas.microsoft.com/office/drawing/2014/main" id="{4A778287-6973-CB59-F2F1-175D35A31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CF4E8BE2-1805-3E79-8CCF-A8BF62E66215}"/>
              </a:ext>
            </a:extLst>
          </p:cNvPr>
          <p:cNvSpPr txBox="1"/>
          <p:nvPr/>
        </p:nvSpPr>
        <p:spPr>
          <a:xfrm>
            <a:off x="949960" y="4191574"/>
            <a:ext cx="1523999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Group and label products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by skin type and strength (e.g. light ritual vs intensive hydration).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Use clear language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on what each product can and cannot do to </a:t>
            </a:r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reduce</a:t>
            </a:r>
            <a:r>
              <a:rPr kumimoji="1" lang="en-GB" altLang="zh-CN" sz="3600" b="1" dirty="0">
                <a:solidFill>
                  <a:srgbClr val="333333"/>
                </a:solidFill>
                <a:latin typeface="Avenir Next Demi Bold" panose="020B0503020202020204" pitchFamily="34" charset="0"/>
              </a:rPr>
              <a:t> </a:t>
            </a:r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false expectations</a:t>
            </a:r>
            <a:r>
              <a:rPr kumimoji="1" lang="en-GB" altLang="zh-CN" sz="3600" dirty="0">
                <a:solidFill>
                  <a:srgbClr val="945C26"/>
                </a:solidFill>
                <a:latin typeface="Avenir Next Medium" panose="020B0503020202020204" pitchFamily="34" charset="0"/>
              </a:rPr>
              <a:t>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and </a:t>
            </a:r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“IQ tax”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feelings.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Provide in-store and online </a:t>
            </a:r>
            <a:r>
              <a:rPr kumimoji="1" lang="en-GB" altLang="zh-CN" sz="36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consultation checklists </a:t>
            </a:r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to match skin type, dryness &amp; budget.</a:t>
            </a:r>
          </a:p>
          <a:p>
            <a:endParaRPr kumimoji="1" lang="en-GB" altLang="zh-CN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  <a:p>
            <a:r>
              <a:rPr kumimoji="1" lang="en-GB" altLang="zh-CN" sz="3600" dirty="0">
                <a:solidFill>
                  <a:srgbClr val="FFFEF2"/>
                </a:solidFill>
                <a:latin typeface="Avenir Next Medium" panose="020B0503020202020204" pitchFamily="34" charset="0"/>
              </a:rPr>
              <a:t>Track service uptake, returns/complaints &amp; social sentiment.</a:t>
            </a:r>
            <a:endParaRPr kumimoji="1" lang="zh-CN" altLang="en-US" sz="3600" dirty="0">
              <a:solidFill>
                <a:srgbClr val="FFFEF2"/>
              </a:solidFill>
              <a:latin typeface="Avenir Next Medium" panose="020B0503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2111037" y="5138737"/>
            <a:ext cx="10287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AutoShape 3"/>
          <p:cNvSpPr/>
          <p:nvPr/>
        </p:nvSpPr>
        <p:spPr>
          <a:xfrm rot="-10800000">
            <a:off x="0" y="1023937"/>
            <a:ext cx="18288000" cy="0"/>
          </a:xfrm>
          <a:prstGeom prst="line">
            <a:avLst/>
          </a:prstGeom>
          <a:ln w="9525" cap="flat">
            <a:solidFill>
              <a:srgbClr val="1E23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17259300" y="0"/>
            <a:ext cx="1028700" cy="1023937"/>
            <a:chOff x="0" y="0"/>
            <a:chExt cx="81658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6580" cy="812800"/>
            </a:xfrm>
            <a:custGeom>
              <a:avLst/>
              <a:gdLst/>
              <a:ahLst/>
              <a:cxnLst/>
              <a:rect l="l" t="t" r="r" b="b"/>
              <a:pathLst>
                <a:path w="816580" h="812800">
                  <a:moveTo>
                    <a:pt x="0" y="0"/>
                  </a:moveTo>
                  <a:lnTo>
                    <a:pt x="816580" y="0"/>
                  </a:lnTo>
                  <a:lnTo>
                    <a:pt x="8165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A0800"/>
            </a:soli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8165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247945" y="-377488"/>
            <a:ext cx="18783890" cy="11041975"/>
          </a:xfrm>
          <a:custGeom>
            <a:avLst/>
            <a:gdLst/>
            <a:ahLst/>
            <a:cxnLst/>
            <a:rect l="l" t="t" r="r" b="b"/>
            <a:pathLst>
              <a:path w="6051534" h="5141119">
                <a:moveTo>
                  <a:pt x="0" y="0"/>
                </a:moveTo>
                <a:lnTo>
                  <a:pt x="6051534" y="0"/>
                </a:lnTo>
                <a:lnTo>
                  <a:pt x="6051534" y="5141119"/>
                </a:lnTo>
                <a:lnTo>
                  <a:pt x="0" y="5141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/>
                      </a14:imgEffect>
                      <a14:imgEffect>
                        <a14:brightnessContrast bright="-20000" contrast="-20000"/>
                      </a14:imgEffect>
                    </a14:imgLayer>
                  </a14:imgProps>
                </a:ext>
              </a:extLst>
            </a:blip>
            <a:stretch>
              <a:fillRect t="-64990" b="-6097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15" name="TextBox 15"/>
          <p:cNvSpPr txBox="1"/>
          <p:nvPr/>
        </p:nvSpPr>
        <p:spPr>
          <a:xfrm>
            <a:off x="1453118" y="661400"/>
            <a:ext cx="14348301" cy="1048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99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Academic / Theoretical references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9637" y="2127121"/>
            <a:ext cx="16344900" cy="7051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Keller, K.L. 2001, Building Customer-Based Brand Equity: A Blueprint for Creating Strong Brands, Marketing Science Institute Working Paper Series, Report no. 01-107, Marketing Science Institute, Cambridge, MA.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Holt, D.B. &amp; Cameron, D. 2012, Cultural Strategy: Using Innovative Ideologies to Build Breakthrough Brands, Oxford University Press, Oxford.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Benoit, W.L. 1997, ‘Image repair discourse and crisis communication’, Public Relations Review, vol. 23, no. 2, pp. 177–186.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Richardson, N. 2025, Lecture 6: Brand Cultures, MDIA5030 Brand Cultures, UNSW, lecture slides, Spring 2025.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Aesop 2024, 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 Italics"/>
                <a:cs typeface="DM Serif Display Italics"/>
                <a:sym typeface="DM Serif Display Italics"/>
              </a:rPr>
              <a:t>Our story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, Aesop.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Liang, A. 2023, ‘L’Oréal buys Australian brand Aesop in $2.5bn deal’, 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 Italics"/>
                <a:cs typeface="DM Serif Display Italics"/>
                <a:sym typeface="DM Serif Display Italics"/>
              </a:rPr>
              <a:t>BBC News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, 4 April.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Business of Fashion (n.d.) ‘Why are there so many Aesop stores?’, 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 Italics"/>
                <a:cs typeface="DM Serif Display Italics"/>
                <a:sym typeface="DM Serif Display Italics"/>
              </a:rPr>
              <a:t>The Business of Fashion</a:t>
            </a:r>
            <a:r>
              <a:rPr lang="en-US" sz="2799" dirty="0">
                <a:solidFill>
                  <a:srgbClr val="FFFEF2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. </a:t>
            </a:r>
          </a:p>
          <a:p>
            <a:pPr algn="l">
              <a:lnSpc>
                <a:spcPts val="4950"/>
              </a:lnSpc>
            </a:pPr>
            <a:endParaRPr lang="en-US" sz="2799" dirty="0">
              <a:solidFill>
                <a:srgbClr val="FFFEF2"/>
              </a:solidFill>
              <a:latin typeface="Avenir Next Medium" panose="020B0503020202020204" pitchFamily="34" charset="0"/>
              <a:ea typeface="DM Serif Display"/>
              <a:cs typeface="DM Serif Display"/>
              <a:sym typeface="DM Serif Display"/>
            </a:endParaRPr>
          </a:p>
        </p:txBody>
      </p:sp>
      <p:pic>
        <p:nvPicPr>
          <p:cNvPr id="17" name="图片 16" descr="徽标&#10;&#10;AI 生成的内容可能不正确。">
            <a:extLst>
              <a:ext uri="{FF2B5EF4-FFF2-40B4-BE49-F238E27FC236}">
                <a16:creationId xmlns:a16="http://schemas.microsoft.com/office/drawing/2014/main" id="{E9EAF377-E321-EEEB-FF30-4650A54C7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285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F69C287C-CDA9-91D2-CA1C-DDBC5345A962}"/>
              </a:ext>
            </a:extLst>
          </p:cNvPr>
          <p:cNvSpPr>
            <a:spLocks/>
          </p:cNvSpPr>
          <p:nvPr/>
        </p:nvSpPr>
        <p:spPr>
          <a:xfrm>
            <a:off x="-60563" y="69007"/>
            <a:ext cx="18359448" cy="10408493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grpSp>
        <p:nvGrpSpPr>
          <p:cNvPr id="13" name="Group 13"/>
          <p:cNvGrpSpPr/>
          <p:nvPr/>
        </p:nvGrpSpPr>
        <p:grpSpPr>
          <a:xfrm>
            <a:off x="1033773" y="3386310"/>
            <a:ext cx="2525223" cy="1623433"/>
            <a:chOff x="1774571" y="557918"/>
            <a:chExt cx="3932661" cy="2528257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50112" b="1671"/>
            <a:stretch>
              <a:fillRect/>
            </a:stretch>
          </p:blipFill>
          <p:spPr>
            <a:xfrm>
              <a:off x="1774571" y="557918"/>
              <a:ext cx="3932661" cy="2528257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1047800" y="5735878"/>
            <a:ext cx="2501207" cy="1630974"/>
            <a:chOff x="13137329" y="-5876344"/>
            <a:chExt cx="3656974" cy="2304581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231" t="6718" r="-231" b="51295"/>
            <a:stretch>
              <a:fillRect/>
            </a:stretch>
          </p:blipFill>
          <p:spPr>
            <a:xfrm>
              <a:off x="13137329" y="-5876344"/>
              <a:ext cx="3656974" cy="2304581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1061863" y="8111329"/>
            <a:ext cx="2477129" cy="1722841"/>
            <a:chOff x="-18700" y="2886269"/>
            <a:chExt cx="3857763" cy="2683070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733" b="47104"/>
            <a:stretch>
              <a:fillRect/>
            </a:stretch>
          </p:blipFill>
          <p:spPr>
            <a:xfrm>
              <a:off x="-18700" y="2886269"/>
              <a:ext cx="3857763" cy="2683070"/>
            </a:xfrm>
            <a:prstGeom prst="rect">
              <a:avLst/>
            </a:prstGeom>
          </p:spPr>
        </p:pic>
      </p:grpSp>
      <p:sp>
        <p:nvSpPr>
          <p:cNvPr id="24" name="TextBox 24"/>
          <p:cNvSpPr txBox="1"/>
          <p:nvPr/>
        </p:nvSpPr>
        <p:spPr>
          <a:xfrm>
            <a:off x="4620674" y="3443038"/>
            <a:ext cx="122682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endParaRPr lang="en-US" sz="2499" dirty="0">
              <a:solidFill>
                <a:srgbClr val="333333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Aesop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positions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itself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as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calming,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ritual-based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premium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care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brand</a:t>
            </a:r>
          </a:p>
          <a:p>
            <a:pPr>
              <a:lnSpc>
                <a:spcPts val="3049"/>
              </a:lnSpc>
              <a:spcBef>
                <a:spcPct val="0"/>
              </a:spcBef>
            </a:pPr>
            <a:endParaRPr lang="en-US" sz="2499" dirty="0">
              <a:solidFill>
                <a:srgbClr val="333333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572000" y="5996905"/>
            <a:ext cx="14097000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Consumers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admire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Aesop’s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aesthetic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identity,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but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question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value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vs.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performance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0647977-F2F7-876C-0E10-78A77A566A17}"/>
              </a:ext>
            </a:extLst>
          </p:cNvPr>
          <p:cNvSpPr txBox="1"/>
          <p:nvPr/>
        </p:nvSpPr>
        <p:spPr>
          <a:xfrm>
            <a:off x="3621631" y="3549946"/>
            <a:ext cx="1143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500" dirty="0">
                <a:solidFill>
                  <a:srgbClr val="945C26"/>
                </a:solidFill>
                <a:latin typeface="Avenir Next Medium" panose="020B0503020202020204" pitchFamily="34" charset="0"/>
              </a:rPr>
              <a:t>1</a:t>
            </a:r>
            <a:endParaRPr kumimoji="1" lang="zh-CN" altLang="en-US" sz="11500" dirty="0">
              <a:solidFill>
                <a:srgbClr val="945C26"/>
              </a:solidFill>
              <a:latin typeface="Avenir Next Medium" panose="020B0503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127012B-4D2F-602E-7896-FBFDCB7871FD}"/>
              </a:ext>
            </a:extLst>
          </p:cNvPr>
          <p:cNvSpPr txBox="1"/>
          <p:nvPr/>
        </p:nvSpPr>
        <p:spPr>
          <a:xfrm>
            <a:off x="3641834" y="5728852"/>
            <a:ext cx="1143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500" dirty="0">
                <a:solidFill>
                  <a:srgbClr val="945C26"/>
                </a:solidFill>
                <a:latin typeface="Avenir Next Medium" panose="020B0503020202020204" pitchFamily="34" charset="0"/>
              </a:rPr>
              <a:t>2</a:t>
            </a:r>
            <a:endParaRPr kumimoji="1" lang="zh-CN" altLang="en-US" sz="11500" dirty="0">
              <a:solidFill>
                <a:srgbClr val="945C26"/>
              </a:solidFill>
              <a:latin typeface="Avenir Next Medium" panose="020B0503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60B3B95-942C-0F0E-FE30-20B6C1B88164}"/>
              </a:ext>
            </a:extLst>
          </p:cNvPr>
          <p:cNvSpPr txBox="1"/>
          <p:nvPr/>
        </p:nvSpPr>
        <p:spPr>
          <a:xfrm>
            <a:off x="3558996" y="8092987"/>
            <a:ext cx="1143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500" dirty="0">
                <a:solidFill>
                  <a:srgbClr val="945C26"/>
                </a:solidFill>
                <a:latin typeface="Avenir Next Medium" panose="020B0503020202020204" pitchFamily="34" charset="0"/>
              </a:rPr>
              <a:t>3</a:t>
            </a:r>
            <a:endParaRPr kumimoji="1" lang="zh-CN" altLang="en-US" sz="11500" dirty="0">
              <a:solidFill>
                <a:srgbClr val="945C26"/>
              </a:solidFill>
              <a:latin typeface="Avenir Next Medium" panose="020B0503020202020204" pitchFamily="34" charset="0"/>
            </a:endParaRPr>
          </a:p>
        </p:txBody>
      </p:sp>
      <p:sp>
        <p:nvSpPr>
          <p:cNvPr id="36" name="TextBox 25">
            <a:extLst>
              <a:ext uri="{FF2B5EF4-FFF2-40B4-BE49-F238E27FC236}">
                <a16:creationId xmlns:a16="http://schemas.microsoft.com/office/drawing/2014/main" id="{1CBD6B9F-5763-EA2F-800B-8D471D75AE6A}"/>
              </a:ext>
            </a:extLst>
          </p:cNvPr>
          <p:cNvSpPr txBox="1"/>
          <p:nvPr/>
        </p:nvSpPr>
        <p:spPr>
          <a:xfrm>
            <a:off x="4563140" y="8362329"/>
            <a:ext cx="13136778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Media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frame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Aesop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as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‘cult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premium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brand’,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but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not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an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expectation-delivery</a:t>
            </a:r>
            <a:r>
              <a:rPr lang="zh-CN" altLang="en-US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  <a:ea typeface="Poppins Bold"/>
                <a:cs typeface="Poppins Bold"/>
                <a:sym typeface="Poppins Bold"/>
              </a:rPr>
              <a:t>match</a:t>
            </a:r>
            <a:endParaRPr lang="en-US" sz="2800" b="1" dirty="0">
              <a:solidFill>
                <a:srgbClr val="945C26"/>
              </a:solidFill>
              <a:latin typeface="Avenir Next Demi Bold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pic>
        <p:nvPicPr>
          <p:cNvPr id="38" name="图片 37" descr="人的手&#10;&#10;AI 生成的内容可能不正确。">
            <a:extLst>
              <a:ext uri="{FF2B5EF4-FFF2-40B4-BE49-F238E27FC236}">
                <a16:creationId xmlns:a16="http://schemas.microsoft.com/office/drawing/2014/main" id="{565AAA8A-A585-5DD4-4842-D469D350B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63" y="-993842"/>
            <a:ext cx="18359449" cy="381876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A01F6D5F-0309-F682-FA5E-EA783525B1F8}"/>
              </a:ext>
            </a:extLst>
          </p:cNvPr>
          <p:cNvSpPr txBox="1"/>
          <p:nvPr/>
        </p:nvSpPr>
        <p:spPr>
          <a:xfrm>
            <a:off x="914400" y="1273525"/>
            <a:ext cx="5454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400" b="1" dirty="0">
                <a:solidFill>
                  <a:srgbClr val="FFFEF2"/>
                </a:solidFill>
                <a:latin typeface="Avenir Next" panose="020B0503020202020204" pitchFamily="34" charset="0"/>
              </a:rPr>
              <a:t>Desk</a:t>
            </a:r>
            <a:r>
              <a:rPr kumimoji="1" lang="en-US" altLang="zh-CN" sz="5400" b="1" dirty="0">
                <a:solidFill>
                  <a:srgbClr val="333333"/>
                </a:solidFill>
                <a:latin typeface="Avenir Next" panose="020B0503020202020204" pitchFamily="34" charset="0"/>
              </a:rPr>
              <a:t> </a:t>
            </a:r>
            <a:r>
              <a:rPr kumimoji="1" lang="en-US" altLang="zh-CN" sz="5400" b="1" dirty="0">
                <a:solidFill>
                  <a:srgbClr val="FFFEF2"/>
                </a:solidFill>
                <a:latin typeface="Avenir Next" panose="020B0503020202020204" pitchFamily="34" charset="0"/>
              </a:rPr>
              <a:t>Research</a:t>
            </a:r>
            <a:endParaRPr kumimoji="1" lang="zh-CN" altLang="en-US" sz="5400" b="1" dirty="0">
              <a:solidFill>
                <a:srgbClr val="FFFEF2"/>
              </a:solidFill>
              <a:latin typeface="Avenir Next" panose="020B0503020202020204" pitchFamily="34" charset="0"/>
            </a:endParaRPr>
          </a:p>
        </p:txBody>
      </p:sp>
      <p:pic>
        <p:nvPicPr>
          <p:cNvPr id="39" name="图片 38" descr="徽标&#10;&#10;AI 生成的内容可能不正确。">
            <a:extLst>
              <a:ext uri="{FF2B5EF4-FFF2-40B4-BE49-F238E27FC236}">
                <a16:creationId xmlns:a16="http://schemas.microsoft.com/office/drawing/2014/main" id="{38DF69B4-6B03-B677-0B6A-7988AA59EEE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9" y="288878"/>
            <a:ext cx="1371600" cy="548640"/>
          </a:xfrm>
          <a:prstGeom prst="rect">
            <a:avLst/>
          </a:prstGeom>
        </p:spPr>
      </p:pic>
      <p:sp>
        <p:nvSpPr>
          <p:cNvPr id="44" name="TextBox 24">
            <a:extLst>
              <a:ext uri="{FF2B5EF4-FFF2-40B4-BE49-F238E27FC236}">
                <a16:creationId xmlns:a16="http://schemas.microsoft.com/office/drawing/2014/main" id="{1657A44F-1EC7-1FB9-AC48-3D1A86872422}"/>
              </a:ext>
            </a:extLst>
          </p:cNvPr>
          <p:cNvSpPr txBox="1"/>
          <p:nvPr/>
        </p:nvSpPr>
        <p:spPr>
          <a:xfrm>
            <a:off x="4649248" y="4188029"/>
            <a:ext cx="122682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endParaRPr lang="en-US" sz="2400" dirty="0">
              <a:solidFill>
                <a:srgbClr val="333333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→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Using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botanical</a:t>
            </a:r>
            <a:r>
              <a:rPr lang="zh-CN" altLang="en-US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+</a:t>
            </a:r>
            <a:r>
              <a:rPr lang="zh-CN" altLang="en-US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sustainability</a:t>
            </a:r>
            <a:r>
              <a:rPr lang="zh-CN" altLang="en-US" sz="2400" i="1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cues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to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signal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premium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quality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&amp;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moral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sophistication</a:t>
            </a:r>
          </a:p>
          <a:p>
            <a:pPr>
              <a:lnSpc>
                <a:spcPts val="3049"/>
              </a:lnSpc>
              <a:spcBef>
                <a:spcPct val="0"/>
              </a:spcBef>
            </a:pPr>
            <a:endParaRPr lang="en-US" sz="2400" dirty="0">
              <a:solidFill>
                <a:srgbClr val="333333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45" name="TextBox 25">
            <a:extLst>
              <a:ext uri="{FF2B5EF4-FFF2-40B4-BE49-F238E27FC236}">
                <a16:creationId xmlns:a16="http://schemas.microsoft.com/office/drawing/2014/main" id="{CDC0FD07-C5B8-A521-B648-C180D719CF2B}"/>
              </a:ext>
            </a:extLst>
          </p:cNvPr>
          <p:cNvSpPr txBox="1"/>
          <p:nvPr/>
        </p:nvSpPr>
        <p:spPr>
          <a:xfrm>
            <a:off x="4713071" y="6706544"/>
            <a:ext cx="1313677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→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Online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discussions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label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some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products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as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‘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IQ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tax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’,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suggesting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luxury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aesthetics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＞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functional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performance</a:t>
            </a:r>
          </a:p>
          <a:p>
            <a:pPr>
              <a:lnSpc>
                <a:spcPts val="3049"/>
              </a:lnSpc>
              <a:spcBef>
                <a:spcPct val="0"/>
              </a:spcBef>
            </a:pPr>
            <a:endParaRPr lang="en-US" altLang="zh-CN" sz="2400" b="1" dirty="0">
              <a:solidFill>
                <a:srgbClr val="945C26"/>
              </a:solidFill>
              <a:latin typeface="Avenir Next Demi Bold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46" name="TextBox 25">
            <a:extLst>
              <a:ext uri="{FF2B5EF4-FFF2-40B4-BE49-F238E27FC236}">
                <a16:creationId xmlns:a16="http://schemas.microsoft.com/office/drawing/2014/main" id="{6C86330D-64A9-98B6-65B6-C332E2DD45DA}"/>
              </a:ext>
            </a:extLst>
          </p:cNvPr>
          <p:cNvSpPr txBox="1"/>
          <p:nvPr/>
        </p:nvSpPr>
        <p:spPr>
          <a:xfrm>
            <a:off x="4606745" y="9130767"/>
            <a:ext cx="1313677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→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Many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feel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the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sensory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storytelling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＞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functional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results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,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creating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an</a:t>
            </a:r>
            <a:r>
              <a:rPr lang="zh-CN" altLang="en-US" sz="2400" dirty="0">
                <a:solidFill>
                  <a:srgbClr val="333333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expectation-delivery</a:t>
            </a:r>
            <a:r>
              <a:rPr lang="zh-CN" altLang="en-US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2400" dirty="0">
                <a:solidFill>
                  <a:srgbClr val="945C26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gap</a:t>
            </a:r>
          </a:p>
          <a:p>
            <a:pPr>
              <a:lnSpc>
                <a:spcPts val="3049"/>
              </a:lnSpc>
              <a:spcBef>
                <a:spcPct val="0"/>
              </a:spcBef>
            </a:pPr>
            <a:endParaRPr lang="en-US" altLang="zh-CN" sz="2400" b="1" dirty="0">
              <a:solidFill>
                <a:srgbClr val="945C26"/>
              </a:solidFill>
              <a:latin typeface="Avenir Next Demi Bold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2AA71397-4C08-CB16-50EE-009AEE603599}"/>
              </a:ext>
            </a:extLst>
          </p:cNvPr>
          <p:cNvSpPr txBox="1"/>
          <p:nvPr/>
        </p:nvSpPr>
        <p:spPr>
          <a:xfrm>
            <a:off x="1692729" y="4976146"/>
            <a:ext cx="1869029" cy="334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Source: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Aesop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official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site</a:t>
            </a:r>
            <a:endParaRPr lang="en-US" sz="1200" dirty="0">
              <a:solidFill>
                <a:srgbClr val="945C26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48" name="TextBox 24">
            <a:extLst>
              <a:ext uri="{FF2B5EF4-FFF2-40B4-BE49-F238E27FC236}">
                <a16:creationId xmlns:a16="http://schemas.microsoft.com/office/drawing/2014/main" id="{10849A5C-1C64-13E5-7DF5-81415A212EFA}"/>
              </a:ext>
            </a:extLst>
          </p:cNvPr>
          <p:cNvSpPr txBox="1"/>
          <p:nvPr/>
        </p:nvSpPr>
        <p:spPr>
          <a:xfrm>
            <a:off x="1586559" y="7331481"/>
            <a:ext cx="1930824" cy="334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Source: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Focus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Group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(n=10)</a:t>
            </a:r>
            <a:endParaRPr lang="en-US" sz="1200" dirty="0">
              <a:solidFill>
                <a:srgbClr val="945C26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49" name="TextBox 24">
            <a:extLst>
              <a:ext uri="{FF2B5EF4-FFF2-40B4-BE49-F238E27FC236}">
                <a16:creationId xmlns:a16="http://schemas.microsoft.com/office/drawing/2014/main" id="{ED0CBAA2-E17D-9BA6-FDBC-A4CFBD2F1D18}"/>
              </a:ext>
            </a:extLst>
          </p:cNvPr>
          <p:cNvSpPr txBox="1"/>
          <p:nvPr/>
        </p:nvSpPr>
        <p:spPr>
          <a:xfrm>
            <a:off x="1898453" y="9787681"/>
            <a:ext cx="1869029" cy="334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49"/>
              </a:lnSpc>
              <a:spcBef>
                <a:spcPct val="0"/>
              </a:spcBef>
            </a:pP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Source: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Business</a:t>
            </a:r>
            <a:r>
              <a:rPr lang="zh-CN" altLang="en-US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 </a:t>
            </a:r>
            <a:r>
              <a:rPr lang="en-US" altLang="zh-CN" sz="1200" dirty="0">
                <a:solidFill>
                  <a:srgbClr val="945C26"/>
                </a:solidFill>
                <a:latin typeface="Avenir Next" panose="020B0503020202020204" pitchFamily="34" charset="0"/>
                <a:ea typeface="Poppins Bold"/>
                <a:cs typeface="Poppins Bold"/>
                <a:sym typeface="Poppins Bold"/>
              </a:rPr>
              <a:t>news</a:t>
            </a:r>
            <a:endParaRPr lang="en-US" sz="1200" dirty="0">
              <a:solidFill>
                <a:srgbClr val="945C26"/>
              </a:solidFill>
              <a:latin typeface="Avenir Next" panose="020B0503020202020204" pitchFamily="34" charset="0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桌子上的酒瓶和酒杯&#10;&#10;AI 生成的内容可能不正确。">
            <a:extLst>
              <a:ext uri="{FF2B5EF4-FFF2-40B4-BE49-F238E27FC236}">
                <a16:creationId xmlns:a16="http://schemas.microsoft.com/office/drawing/2014/main" id="{493A7E25-2C77-4238-2269-467B236BDD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-100000"/>
                    </a14:imgEffect>
                    <a14:imgEffect>
                      <a14:colorTemperature colorTemp="9676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80" b="2078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990600" y="8378707"/>
            <a:ext cx="9753600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8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Research approach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58553" y="2148744"/>
            <a:ext cx="5921894" cy="644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2 Focus Groups (n=10)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E2AD58D6-77CB-E252-1E6E-0810116835B3}"/>
              </a:ext>
            </a:extLst>
          </p:cNvPr>
          <p:cNvSpPr txBox="1"/>
          <p:nvPr/>
        </p:nvSpPr>
        <p:spPr>
          <a:xfrm>
            <a:off x="658553" y="2793151"/>
            <a:ext cx="16361294" cy="4722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Sampling aligned with Week 6 guideline: Variation in usage &amp; loyalty, but similar category (premium skincare) &amp; spending power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Semi-structured discussions on first contact, ritual, feelings, value-price, loyalty/exit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Participants were existing or past Aesop users</a:t>
            </a:r>
          </a:p>
          <a:p>
            <a:pPr marL="755651" lvl="1" indent="-377825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Pre-task: Bring Aesop product/photos + write short ‘love or hate’ note</a:t>
            </a:r>
          </a:p>
          <a:p>
            <a:pPr marL="755651" lvl="1" indent="-377825">
              <a:lnSpc>
                <a:spcPts val="5250"/>
              </a:lnSpc>
              <a:buFont typeface="Arial"/>
              <a:buChar char="•"/>
            </a:pPr>
            <a:r>
              <a:rPr lang="en-US" sz="3500" dirty="0">
                <a:solidFill>
                  <a:srgbClr val="FFFEF2"/>
                </a:solidFill>
                <a:latin typeface="Avenir Next Medium" panose="020B0503020202020204" pitchFamily="34" charset="0"/>
                <a:ea typeface="Poppins Bold"/>
                <a:cs typeface="Poppins Bold"/>
                <a:sym typeface="Poppins Bold"/>
              </a:rPr>
              <a:t>This design linked desk research (brand story) with real user experience</a:t>
            </a:r>
          </a:p>
        </p:txBody>
      </p:sp>
      <p:pic>
        <p:nvPicPr>
          <p:cNvPr id="19" name="图片 18" descr="徽标&#10;&#10;AI 生成的内容可能不正确。">
            <a:extLst>
              <a:ext uri="{FF2B5EF4-FFF2-40B4-BE49-F238E27FC236}">
                <a16:creationId xmlns:a16="http://schemas.microsoft.com/office/drawing/2014/main" id="{7B2F0AE0-9167-9F6E-193C-4DC9C331F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36218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A86A8E81-1C31-6FEB-E11F-016B2628173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333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115625"/>
              </p:ext>
            </p:extLst>
          </p:nvPr>
        </p:nvGraphicFramePr>
        <p:xfrm>
          <a:off x="914400" y="1790701"/>
          <a:ext cx="16459201" cy="7626295"/>
        </p:xfrm>
        <a:graphic>
          <a:graphicData uri="http://schemas.openxmlformats.org/drawingml/2006/table">
            <a:tbl>
              <a:tblPr/>
              <a:tblGrid>
                <a:gridCol w="2180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5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7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7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7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Group number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Participant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Age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Last purchase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Existing customer?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fashion blogger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23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12/11/2025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Yes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fashion blogger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10/11/2025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Yes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beauty blogger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30/10/2025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Yes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Chinese student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20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&lt; 6 month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New customer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people started working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24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04/11/2025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New customer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International student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19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21/03/2025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Yes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working adults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32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&lt; 1 year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lapsed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International student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26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18/05/2025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Yes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Regular customer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27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&gt; 2 year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stop buy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2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working adults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35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&gt; 1 year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i="0" dirty="0">
                          <a:solidFill>
                            <a:srgbClr val="FFFEF2"/>
                          </a:solidFill>
                          <a:latin typeface="Avenir Next Demi Bold" panose="020B0503020202020204" pitchFamily="34" charset="0"/>
                          <a:ea typeface="Poppins Bold"/>
                          <a:cs typeface="Poppins Bold"/>
                          <a:sym typeface="Poppins Bold"/>
                        </a:rPr>
                        <a:t>lapsed</a:t>
                      </a:r>
                      <a:endParaRPr lang="en-US" sz="1400" b="1" i="0" dirty="0">
                        <a:solidFill>
                          <a:srgbClr val="FFFEF2"/>
                        </a:solidFill>
                        <a:latin typeface="Avenir Next Demi Bold" panose="020B0503020202020204" pitchFamily="34" charset="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2041452" y="624739"/>
            <a:ext cx="14205095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Focus group design &amp; participants</a:t>
            </a:r>
          </a:p>
        </p:txBody>
      </p:sp>
      <p:pic>
        <p:nvPicPr>
          <p:cNvPr id="14" name="图片 13" descr="徽标&#10;&#10;AI 生成的内容可能不正确。">
            <a:extLst>
              <a:ext uri="{FF2B5EF4-FFF2-40B4-BE49-F238E27FC236}">
                <a16:creationId xmlns:a16="http://schemas.microsoft.com/office/drawing/2014/main" id="{F134180C-787B-B018-BE7B-261E10857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729" y="342900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08807BF6-0C53-DCA4-245B-C35D0C3AB0C2}"/>
              </a:ext>
            </a:extLst>
          </p:cNvPr>
          <p:cNvSpPr>
            <a:spLocks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0" name="Group 10"/>
          <p:cNvGrpSpPr/>
          <p:nvPr/>
        </p:nvGrpSpPr>
        <p:grpSpPr>
          <a:xfrm>
            <a:off x="0" y="-57150"/>
            <a:ext cx="4631925" cy="10401300"/>
            <a:chOff x="1140166" y="-72397"/>
            <a:chExt cx="4331664" cy="9727043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/>
                      </a14:imgEffect>
                      <a14:imgEffect>
                        <a14:sharpenSoften amount="-50000"/>
                      </a14:imgEffect>
                      <a14:imgEffect>
                        <a14:colorTemperature colorTemp="8800"/>
                      </a14:imgEffect>
                      <a14:imgEffect>
                        <a14:brightnessContrast bright="-20000" contrast="-2000"/>
                      </a14:imgEffect>
                    </a14:imgLayer>
                  </a14:imgProps>
                </a:ext>
              </a:extLst>
            </a:blip>
            <a:srcRect l="41581" t="3139" r="145" b="23"/>
            <a:stretch>
              <a:fillRect/>
            </a:stretch>
          </p:blipFill>
          <p:spPr>
            <a:xfrm>
              <a:off x="1140166" y="-72397"/>
              <a:ext cx="4331664" cy="9727043"/>
            </a:xfrm>
            <a:prstGeom prst="rect">
              <a:avLst/>
            </a:prstGeom>
          </p:spPr>
        </p:pic>
      </p:grpSp>
      <p:sp>
        <p:nvSpPr>
          <p:cNvPr id="19" name="TextBox 19"/>
          <p:cNvSpPr txBox="1"/>
          <p:nvPr/>
        </p:nvSpPr>
        <p:spPr>
          <a:xfrm>
            <a:off x="457200" y="2171700"/>
            <a:ext cx="3733800" cy="1554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Research objectives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114660" y="2323962"/>
            <a:ext cx="11297818" cy="1125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l">
              <a:lnSpc>
                <a:spcPts val="4500"/>
              </a:lnSpc>
            </a:pP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Clarify </a:t>
            </a:r>
            <a:r>
              <a:rPr lang="en-US" sz="30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brand promise </a:t>
            </a: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Aesop makes to consumers  → CBBE “brand meaning”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CC21E855-C969-50DA-2E76-AD02A9B0A6B8}"/>
              </a:ext>
            </a:extLst>
          </p:cNvPr>
          <p:cNvSpPr txBox="1"/>
          <p:nvPr/>
        </p:nvSpPr>
        <p:spPr>
          <a:xfrm>
            <a:off x="-12313920" y="3991927"/>
            <a:ext cx="9943589" cy="5686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Clarify brand promise Aesop makes to consumers  → CBBE “brand meaning”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Explore how different user groups actually experience Aesop (10 participants, 2 focus groups)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Identify strengths, weaknesses and gaps between promise and delivery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Generate communication solutions to strengthen customer-based brand equity and reduce “IQ tax” perceptions</a:t>
            </a:r>
          </a:p>
          <a:p>
            <a:pPr algn="l">
              <a:lnSpc>
                <a:spcPts val="4500"/>
              </a:lnSpc>
            </a:pPr>
            <a:endParaRPr lang="en-US" sz="3000" dirty="0">
              <a:solidFill>
                <a:srgbClr val="333333"/>
              </a:solidFill>
              <a:latin typeface="Avenir Next Medium" panose="020B0503020202020204" pitchFamily="34" charset="0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E3C862AD-BCF8-4DAF-9DFD-36D872F5C11C}"/>
              </a:ext>
            </a:extLst>
          </p:cNvPr>
          <p:cNvSpPr txBox="1"/>
          <p:nvPr/>
        </p:nvSpPr>
        <p:spPr>
          <a:xfrm>
            <a:off x="6075783" y="2901043"/>
            <a:ext cx="9943589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l">
              <a:lnSpc>
                <a:spcPts val="4500"/>
              </a:lnSpc>
            </a:pPr>
            <a:endParaRPr lang="en-US" sz="3000" dirty="0">
              <a:solidFill>
                <a:srgbClr val="333333"/>
              </a:solidFill>
              <a:latin typeface="Avenir Next Medium" panose="020B0503020202020204" pitchFamily="34" charset="0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D38DDA0A-9C8D-E906-1779-BD834F167B88}"/>
              </a:ext>
            </a:extLst>
          </p:cNvPr>
          <p:cNvSpPr txBox="1"/>
          <p:nvPr/>
        </p:nvSpPr>
        <p:spPr>
          <a:xfrm>
            <a:off x="6082002" y="3786970"/>
            <a:ext cx="10991462" cy="1125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>
              <a:lnSpc>
                <a:spcPts val="45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Explore how different user groups </a:t>
            </a:r>
            <a:r>
              <a:rPr lang="en-US" altLang="zh-CN" sz="30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actually experience </a:t>
            </a: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Aesop (n=10)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6BF139D1-4956-5E4E-761D-995A97A37F02}"/>
              </a:ext>
            </a:extLst>
          </p:cNvPr>
          <p:cNvSpPr txBox="1"/>
          <p:nvPr/>
        </p:nvSpPr>
        <p:spPr>
          <a:xfrm>
            <a:off x="6075782" y="5519836"/>
            <a:ext cx="10968135" cy="1125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>
              <a:lnSpc>
                <a:spcPts val="45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Identify </a:t>
            </a:r>
            <a:r>
              <a:rPr lang="en-US" altLang="zh-CN" sz="30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strengths, weaknesses and gaps </a:t>
            </a: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between promise and delivery</a:t>
            </a: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4D090235-C28F-FCD0-0551-833BBEC244D2}"/>
              </a:ext>
            </a:extLst>
          </p:cNvPr>
          <p:cNvSpPr txBox="1"/>
          <p:nvPr/>
        </p:nvSpPr>
        <p:spPr>
          <a:xfrm>
            <a:off x="6075782" y="6982844"/>
            <a:ext cx="11220062" cy="1125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>
              <a:lnSpc>
                <a:spcPts val="45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Generate </a:t>
            </a:r>
            <a:r>
              <a:rPr lang="en-US" altLang="zh-CN" sz="3000" b="1" dirty="0">
                <a:solidFill>
                  <a:srgbClr val="945C26"/>
                </a:solidFill>
                <a:latin typeface="Avenir Next Demi Bold" panose="020B0503020202020204" pitchFamily="34" charset="0"/>
                <a:ea typeface="DM Serif Display"/>
                <a:cs typeface="DM Serif Display"/>
                <a:sym typeface="DM Serif Display"/>
              </a:rPr>
              <a:t>communication solutions </a:t>
            </a:r>
            <a:r>
              <a:rPr lang="en-US" altLang="zh-CN" sz="3000" dirty="0">
                <a:solidFill>
                  <a:srgbClr val="333333"/>
                </a:solidFill>
                <a:latin typeface="Avenir Next Medium" panose="020B0503020202020204" pitchFamily="34" charset="0"/>
                <a:ea typeface="DM Serif Display"/>
                <a:cs typeface="DM Serif Display"/>
                <a:sym typeface="DM Serif Display"/>
              </a:rPr>
              <a:t>to strengthen customer-based brand equity and reduce “IQ tax” perceptions</a:t>
            </a:r>
          </a:p>
        </p:txBody>
      </p: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8C26E638-C4D2-9483-FF94-7AD6EA0F9467}"/>
              </a:ext>
            </a:extLst>
          </p:cNvPr>
          <p:cNvCxnSpPr>
            <a:cxnSpLocks/>
          </p:cNvCxnSpPr>
          <p:nvPr/>
        </p:nvCxnSpPr>
        <p:spPr>
          <a:xfrm>
            <a:off x="6134938" y="2481943"/>
            <a:ext cx="0" cy="838200"/>
          </a:xfrm>
          <a:prstGeom prst="line">
            <a:avLst/>
          </a:prstGeom>
          <a:ln w="635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FA78517C-9CBA-FCEE-D24A-5C25275A57AD}"/>
              </a:ext>
            </a:extLst>
          </p:cNvPr>
          <p:cNvCxnSpPr>
            <a:cxnSpLocks/>
          </p:cNvCxnSpPr>
          <p:nvPr/>
        </p:nvCxnSpPr>
        <p:spPr>
          <a:xfrm>
            <a:off x="6134938" y="3930524"/>
            <a:ext cx="0" cy="838200"/>
          </a:xfrm>
          <a:prstGeom prst="line">
            <a:avLst/>
          </a:prstGeom>
          <a:ln w="635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线连接符 31">
            <a:extLst>
              <a:ext uri="{FF2B5EF4-FFF2-40B4-BE49-F238E27FC236}">
                <a16:creationId xmlns:a16="http://schemas.microsoft.com/office/drawing/2014/main" id="{E3BBD8DD-B5ED-AA2C-8815-483B20464473}"/>
              </a:ext>
            </a:extLst>
          </p:cNvPr>
          <p:cNvCxnSpPr>
            <a:cxnSpLocks/>
          </p:cNvCxnSpPr>
          <p:nvPr/>
        </p:nvCxnSpPr>
        <p:spPr>
          <a:xfrm>
            <a:off x="6134938" y="5663390"/>
            <a:ext cx="0" cy="838200"/>
          </a:xfrm>
          <a:prstGeom prst="line">
            <a:avLst/>
          </a:prstGeom>
          <a:ln w="635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线连接符 32">
            <a:extLst>
              <a:ext uri="{FF2B5EF4-FFF2-40B4-BE49-F238E27FC236}">
                <a16:creationId xmlns:a16="http://schemas.microsoft.com/office/drawing/2014/main" id="{83E5A631-0026-945C-7543-E74D7A9EB19B}"/>
              </a:ext>
            </a:extLst>
          </p:cNvPr>
          <p:cNvCxnSpPr>
            <a:cxnSpLocks/>
          </p:cNvCxnSpPr>
          <p:nvPr/>
        </p:nvCxnSpPr>
        <p:spPr>
          <a:xfrm>
            <a:off x="6134938" y="7126398"/>
            <a:ext cx="0" cy="838200"/>
          </a:xfrm>
          <a:prstGeom prst="line">
            <a:avLst/>
          </a:prstGeom>
          <a:ln w="635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8A48CE5A-E3A2-06D5-C0A1-321BB1974324}"/>
              </a:ext>
            </a:extLst>
          </p:cNvPr>
          <p:cNvSpPr txBox="1"/>
          <p:nvPr/>
        </p:nvSpPr>
        <p:spPr>
          <a:xfrm>
            <a:off x="5063458" y="236155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7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1</a:t>
            </a:r>
            <a:endParaRPr kumimoji="1" lang="zh-CN" altLang="en-US" sz="72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8C9DF2B-E43F-0F3A-895A-7114C556BC37}"/>
              </a:ext>
            </a:extLst>
          </p:cNvPr>
          <p:cNvSpPr txBox="1"/>
          <p:nvPr/>
        </p:nvSpPr>
        <p:spPr>
          <a:xfrm>
            <a:off x="5119488" y="3831771"/>
            <a:ext cx="649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7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2</a:t>
            </a:r>
            <a:endParaRPr kumimoji="1" lang="zh-CN" altLang="en-US" sz="72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1D92892-E743-75D6-86A9-E17A23BF07C4}"/>
              </a:ext>
            </a:extLst>
          </p:cNvPr>
          <p:cNvSpPr txBox="1"/>
          <p:nvPr/>
        </p:nvSpPr>
        <p:spPr>
          <a:xfrm>
            <a:off x="5119488" y="555753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7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3</a:t>
            </a:r>
            <a:endParaRPr kumimoji="1" lang="zh-CN" altLang="en-US" sz="72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0D3E615-C53A-3446-FFED-6FFBD892A268}"/>
              </a:ext>
            </a:extLst>
          </p:cNvPr>
          <p:cNvSpPr txBox="1"/>
          <p:nvPr/>
        </p:nvSpPr>
        <p:spPr>
          <a:xfrm>
            <a:off x="5130374" y="7033194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7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4</a:t>
            </a:r>
            <a:endParaRPr kumimoji="1" lang="zh-CN" altLang="en-US" sz="72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pic>
        <p:nvPicPr>
          <p:cNvPr id="38" name="图片 37" descr="徽标&#10;&#10;AI 生成的内容可能不正确。">
            <a:extLst>
              <a:ext uri="{FF2B5EF4-FFF2-40B4-BE49-F238E27FC236}">
                <a16:creationId xmlns:a16="http://schemas.microsoft.com/office/drawing/2014/main" id="{EBDF6F40-F435-A7BB-6EA4-FBC486F93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7210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0C282E3F-7C3D-53A1-C15C-3986149256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TextBox 16"/>
          <p:cNvSpPr txBox="1"/>
          <p:nvPr/>
        </p:nvSpPr>
        <p:spPr>
          <a:xfrm>
            <a:off x="1447800" y="967643"/>
            <a:ext cx="590550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>
                <a:solidFill>
                  <a:srgbClr val="333333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Data Collection</a:t>
            </a:r>
          </a:p>
        </p:txBody>
      </p:sp>
      <p:pic>
        <p:nvPicPr>
          <p:cNvPr id="21" name="图片 20" descr="图片包含 服装, 黑暗, 游戏机&#10;&#10;AI 生成的内容可能不正确。">
            <a:extLst>
              <a:ext uri="{FF2B5EF4-FFF2-40B4-BE49-F238E27FC236}">
                <a16:creationId xmlns:a16="http://schemas.microsoft.com/office/drawing/2014/main" id="{B8A0A33C-DBAA-0EDF-3910-0FA998439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271" y="2099835"/>
            <a:ext cx="8747857" cy="8747857"/>
          </a:xfrm>
          <a:prstGeom prst="rect">
            <a:avLst/>
          </a:prstGeom>
        </p:spPr>
      </p:pic>
      <p:sp>
        <p:nvSpPr>
          <p:cNvPr id="22" name="TextBox 16">
            <a:extLst>
              <a:ext uri="{FF2B5EF4-FFF2-40B4-BE49-F238E27FC236}">
                <a16:creationId xmlns:a16="http://schemas.microsoft.com/office/drawing/2014/main" id="{19E77F47-F8C5-6397-5507-7232F6268F51}"/>
              </a:ext>
            </a:extLst>
          </p:cNvPr>
          <p:cNvSpPr txBox="1"/>
          <p:nvPr/>
        </p:nvSpPr>
        <p:spPr>
          <a:xfrm>
            <a:off x="11811000" y="967643"/>
            <a:ext cx="341376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dirty="0" err="1">
                <a:solidFill>
                  <a:srgbClr val="333333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Anaylsis</a:t>
            </a:r>
            <a:endParaRPr lang="en-US" sz="6000" b="1" dirty="0">
              <a:solidFill>
                <a:srgbClr val="333333"/>
              </a:solidFill>
              <a:latin typeface="Avenir Next" panose="020B0503020202020204" pitchFamily="34" charset="0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509E4AA-6E2A-72DF-5BB7-1BD3166FF414}"/>
              </a:ext>
            </a:extLst>
          </p:cNvPr>
          <p:cNvSpPr txBox="1"/>
          <p:nvPr/>
        </p:nvSpPr>
        <p:spPr>
          <a:xfrm>
            <a:off x="914399" y="32385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Used open, non-leading questions</a:t>
            </a:r>
            <a:endParaRPr kumimoji="1" lang="zh-CN" altLang="en-US" sz="2800" dirty="0">
              <a:solidFill>
                <a:srgbClr val="333333"/>
              </a:solidFill>
              <a:latin typeface="Avenir Next Medium" panose="020B0503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92120FC-50D8-5847-9C31-8D2F499AFFAE}"/>
              </a:ext>
            </a:extLst>
          </p:cNvPr>
          <p:cNvSpPr txBox="1"/>
          <p:nvPr/>
        </p:nvSpPr>
        <p:spPr>
          <a:xfrm>
            <a:off x="914399" y="4200454"/>
            <a:ext cx="617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Sessions recorded, translated and </a:t>
            </a:r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coded into themes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(promise, sensory experience, efficacy, price–value, trust)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622FDFD-03BA-AF82-5A6A-3DDE7C9272C5}"/>
              </a:ext>
            </a:extLst>
          </p:cNvPr>
          <p:cNvSpPr txBox="1"/>
          <p:nvPr/>
        </p:nvSpPr>
        <p:spPr>
          <a:xfrm>
            <a:off x="914400" y="6525281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Two focus groups recorded (audio + screenshots)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F3C595E-A257-1A97-11EC-5DDC14521AD3}"/>
              </a:ext>
            </a:extLst>
          </p:cNvPr>
          <p:cNvSpPr txBox="1"/>
          <p:nvPr/>
        </p:nvSpPr>
        <p:spPr>
          <a:xfrm>
            <a:off x="10466591" y="2862622"/>
            <a:ext cx="2686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Frameworks</a:t>
            </a:r>
            <a:r>
              <a:rPr kumimoji="1" lang="zh-CN" altLang="en-GB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：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B635F37-2CC3-21DB-9905-4E4DF1AB950C}"/>
              </a:ext>
            </a:extLst>
          </p:cNvPr>
          <p:cNvSpPr txBox="1"/>
          <p:nvPr/>
        </p:nvSpPr>
        <p:spPr>
          <a:xfrm>
            <a:off x="10466590" y="3737934"/>
            <a:ext cx="6753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Used </a:t>
            </a:r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SWOT and the CBBE pyramid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to organise findings.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E2271C6-E17D-8535-F8AF-B5FF2869A4B8}"/>
              </a:ext>
            </a:extLst>
          </p:cNvPr>
          <p:cNvSpPr txBox="1"/>
          <p:nvPr/>
        </p:nvSpPr>
        <p:spPr>
          <a:xfrm>
            <a:off x="10466591" y="518066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Segment Comparison</a:t>
            </a:r>
            <a:r>
              <a:rPr kumimoji="1" lang="zh-CN" altLang="en-GB" sz="32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：</a:t>
            </a:r>
            <a:endParaRPr kumimoji="1" lang="en-GB" altLang="zh-CN" sz="32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28748FD5-78D2-7D08-9193-7EF017A85860}"/>
              </a:ext>
            </a:extLst>
          </p:cNvPr>
          <p:cNvSpPr txBox="1"/>
          <p:nvPr/>
        </p:nvSpPr>
        <p:spPr>
          <a:xfrm>
            <a:off x="10466590" y="6048227"/>
            <a:ext cx="6753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Compared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 bloggers, students, working adults and ex-customers.</a:t>
            </a:r>
          </a:p>
        </p:txBody>
      </p:sp>
      <p:pic>
        <p:nvPicPr>
          <p:cNvPr id="30" name="图片 29" descr="徽标&#10;&#10;AI 生成的内容可能不正确。">
            <a:extLst>
              <a:ext uri="{FF2B5EF4-FFF2-40B4-BE49-F238E27FC236}">
                <a16:creationId xmlns:a16="http://schemas.microsoft.com/office/drawing/2014/main" id="{86BE5664-FEDE-D112-5F47-B0F8A84A01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9" y="288878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-3558132" y="11544300"/>
            <a:ext cx="4115952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Fashion blogger &amp; Feedback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30421" y="11544300"/>
            <a:ext cx="2324967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Image feedback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17093103" y="6527165"/>
            <a:ext cx="7912074" cy="665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“Users read Aesop’s promise as </a:t>
            </a:r>
            <a:r>
              <a:rPr lang="en-US" sz="2799" dirty="0">
                <a:solidFill>
                  <a:srgbClr val="F02C42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gentle, natural, intelligent care</a:t>
            </a: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and a calm self-care ritual.”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Words used: “ritual”, “healing”, “literary”, “slow luxury”, “aesthetic lifestyle brand”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Expectation: </a:t>
            </a:r>
            <a:r>
              <a:rPr lang="en-US" sz="2799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gentle, effective, natural</a:t>
            </a: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care that justifies high price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For many, Aesop = </a:t>
            </a:r>
          </a:p>
          <a:p>
            <a:pPr algn="l">
              <a:lnSpc>
                <a:spcPts val="4199"/>
              </a:lnSpc>
            </a:pPr>
            <a:r>
              <a:rPr lang="en-US" sz="2799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   “a portable healing space in a busy life”</a:t>
            </a:r>
          </a:p>
          <a:p>
            <a:pPr algn="l">
              <a:lnSpc>
                <a:spcPts val="4199"/>
              </a:lnSpc>
            </a:pPr>
            <a:r>
              <a:rPr lang="en-US" sz="2799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   “The year-end gift box is full of a sense of   ceremony” </a:t>
            </a: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algn="ctr">
              <a:lnSpc>
                <a:spcPts val="4199"/>
              </a:lnSpc>
            </a:pPr>
            <a:endParaRPr lang="en-US" sz="2100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4740E1F-D88B-D77D-DA0B-DAAF51939288}"/>
              </a:ext>
            </a:extLst>
          </p:cNvPr>
          <p:cNvSpPr>
            <a:spLocks/>
          </p:cNvSpPr>
          <p:nvPr/>
        </p:nvSpPr>
        <p:spPr>
          <a:xfrm>
            <a:off x="0" y="393883"/>
            <a:ext cx="18288000" cy="10287000"/>
          </a:xfrm>
          <a:prstGeom prst="rect">
            <a:avLst/>
          </a:prstGeom>
          <a:solidFill>
            <a:srgbClr val="FFFE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FFFEF2"/>
              </a:highlight>
            </a:endParaRPr>
          </a:p>
        </p:txBody>
      </p:sp>
      <p:pic>
        <p:nvPicPr>
          <p:cNvPr id="24" name="图片 23" descr="图片包含 室内, 桌子, 小, 木&#10;&#10;AI 生成的内容可能不正确。">
            <a:extLst>
              <a:ext uri="{FF2B5EF4-FFF2-40B4-BE49-F238E27FC236}">
                <a16:creationId xmlns:a16="http://schemas.microsoft.com/office/drawing/2014/main" id="{D8BBAD09-8586-74DF-4BEE-3EB77A53D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" t="30205" r="91" b="2429"/>
          <a:stretch>
            <a:fillRect/>
          </a:stretch>
        </p:blipFill>
        <p:spPr>
          <a:xfrm>
            <a:off x="-13855" y="-41086"/>
            <a:ext cx="22145931" cy="25908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914400" y="1780832"/>
            <a:ext cx="13584913" cy="784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Aesop as “Portable </a:t>
            </a:r>
            <a:r>
              <a:rPr lang="en-US" altLang="zh-CN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H</a:t>
            </a: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ealing </a:t>
            </a:r>
            <a:r>
              <a:rPr lang="en-US" altLang="zh-CN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S</a:t>
            </a: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pace”</a:t>
            </a:r>
          </a:p>
        </p:txBody>
      </p:sp>
      <p:pic>
        <p:nvPicPr>
          <p:cNvPr id="25" name="图片 24" descr="徽标&#10;&#10;AI 生成的内容可能不正确。">
            <a:extLst>
              <a:ext uri="{FF2B5EF4-FFF2-40B4-BE49-F238E27FC236}">
                <a16:creationId xmlns:a16="http://schemas.microsoft.com/office/drawing/2014/main" id="{7729297F-1724-A464-4111-2F99F0CF9D6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49446"/>
            <a:ext cx="1371600" cy="548640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44086" y="3149600"/>
            <a:ext cx="2743201" cy="2344218"/>
          </a:xfrm>
          <a:custGeom>
            <a:avLst/>
            <a:gdLst/>
            <a:ahLst/>
            <a:cxnLst/>
            <a:rect l="l" t="t" r="r" b="b"/>
            <a:pathLst>
              <a:path w="4122923" h="3255858">
                <a:moveTo>
                  <a:pt x="0" y="0"/>
                </a:moveTo>
                <a:lnTo>
                  <a:pt x="4122923" y="0"/>
                </a:lnTo>
                <a:lnTo>
                  <a:pt x="4122923" y="3255859"/>
                </a:lnTo>
                <a:lnTo>
                  <a:pt x="0" y="32558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l="-3999" t="-2868" r="-4214" b="-2868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Freeform 8"/>
          <p:cNvSpPr/>
          <p:nvPr/>
        </p:nvSpPr>
        <p:spPr>
          <a:xfrm>
            <a:off x="914991" y="5815657"/>
            <a:ext cx="2792546" cy="1579144"/>
          </a:xfrm>
          <a:custGeom>
            <a:avLst/>
            <a:gdLst/>
            <a:ahLst/>
            <a:cxnLst/>
            <a:rect l="l" t="t" r="r" b="b"/>
            <a:pathLst>
              <a:path w="4115952" h="2253166">
                <a:moveTo>
                  <a:pt x="0" y="0"/>
                </a:moveTo>
                <a:lnTo>
                  <a:pt x="4115952" y="0"/>
                </a:lnTo>
                <a:lnTo>
                  <a:pt x="4115952" y="2253166"/>
                </a:lnTo>
                <a:lnTo>
                  <a:pt x="0" y="22531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r="-8132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9" name="Freeform 9"/>
          <p:cNvSpPr/>
          <p:nvPr/>
        </p:nvSpPr>
        <p:spPr>
          <a:xfrm>
            <a:off x="944086" y="7565889"/>
            <a:ext cx="2763451" cy="2289311"/>
          </a:xfrm>
          <a:custGeom>
            <a:avLst/>
            <a:gdLst/>
            <a:ahLst/>
            <a:cxnLst/>
            <a:rect l="l" t="t" r="r" b="b"/>
            <a:pathLst>
              <a:path w="3917276" h="4382442">
                <a:moveTo>
                  <a:pt x="0" y="0"/>
                </a:moveTo>
                <a:lnTo>
                  <a:pt x="3917276" y="0"/>
                </a:lnTo>
                <a:lnTo>
                  <a:pt x="3917276" y="4382442"/>
                </a:lnTo>
                <a:lnTo>
                  <a:pt x="0" y="43824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l="-8959" t="-34564" r="-3921" b="-45612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A4941A82-BC79-0765-4B73-61D4813C5F76}"/>
              </a:ext>
            </a:extLst>
          </p:cNvPr>
          <p:cNvCxnSpPr>
            <a:cxnSpLocks/>
          </p:cNvCxnSpPr>
          <p:nvPr/>
        </p:nvCxnSpPr>
        <p:spPr>
          <a:xfrm>
            <a:off x="4343400" y="3314700"/>
            <a:ext cx="0" cy="6540500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形 28" descr="放大镜 纯色填充">
            <a:extLst>
              <a:ext uri="{FF2B5EF4-FFF2-40B4-BE49-F238E27FC236}">
                <a16:creationId xmlns:a16="http://schemas.microsoft.com/office/drawing/2014/main" id="{80D343F4-CBD0-D3FD-6F58-FE088E3FF6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0" y="3314700"/>
            <a:ext cx="494828" cy="494828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76F9E3D6-9E4D-A279-DF2A-B841D1FBB0CF}"/>
              </a:ext>
            </a:extLst>
          </p:cNvPr>
          <p:cNvSpPr txBox="1"/>
          <p:nvPr/>
        </p:nvSpPr>
        <p:spPr>
          <a:xfrm>
            <a:off x="4572000" y="3909967"/>
            <a:ext cx="1280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Users interpret Aesop’s promise as gentle, natural, intelligent care and a calm </a:t>
            </a:r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self-care ritual</a:t>
            </a:r>
            <a:endParaRPr kumimoji="1" lang="zh-CN" altLang="en-US" sz="2800" b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4819192" y="7725549"/>
            <a:ext cx="2489386" cy="2171578"/>
          </a:xfrm>
          <a:custGeom>
            <a:avLst/>
            <a:gdLst/>
            <a:ahLst/>
            <a:cxnLst/>
            <a:rect l="l" t="t" r="r" b="b"/>
            <a:pathLst>
              <a:path w="3917276" h="4001791">
                <a:moveTo>
                  <a:pt x="0" y="0"/>
                </a:moveTo>
                <a:lnTo>
                  <a:pt x="3917276" y="0"/>
                </a:lnTo>
                <a:lnTo>
                  <a:pt x="3917276" y="4001791"/>
                </a:lnTo>
                <a:lnTo>
                  <a:pt x="0" y="40017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t="-29651" b="-21931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Freeform 10"/>
          <p:cNvSpPr/>
          <p:nvPr/>
        </p:nvSpPr>
        <p:spPr>
          <a:xfrm>
            <a:off x="4819192" y="5535745"/>
            <a:ext cx="2489383" cy="2005007"/>
          </a:xfrm>
          <a:custGeom>
            <a:avLst/>
            <a:gdLst/>
            <a:ahLst/>
            <a:cxnLst/>
            <a:rect l="l" t="t" r="r" b="b"/>
            <a:pathLst>
              <a:path w="4122923" h="2934888">
                <a:moveTo>
                  <a:pt x="0" y="0"/>
                </a:moveTo>
                <a:lnTo>
                  <a:pt x="4122923" y="0"/>
                </a:lnTo>
                <a:lnTo>
                  <a:pt x="4122923" y="2934888"/>
                </a:lnTo>
                <a:lnTo>
                  <a:pt x="0" y="29348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 t="-16835" r="-15088" b="-3801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2DDB35DF-0D2B-EFBA-6F93-EC0B838AC6AF}"/>
              </a:ext>
            </a:extLst>
          </p:cNvPr>
          <p:cNvCxnSpPr>
            <a:cxnSpLocks/>
          </p:cNvCxnSpPr>
          <p:nvPr/>
        </p:nvCxnSpPr>
        <p:spPr>
          <a:xfrm>
            <a:off x="7742715" y="5658918"/>
            <a:ext cx="0" cy="4196282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形 32" descr="放大镜 纯色填充">
            <a:extLst>
              <a:ext uri="{FF2B5EF4-FFF2-40B4-BE49-F238E27FC236}">
                <a16:creationId xmlns:a16="http://schemas.microsoft.com/office/drawing/2014/main" id="{B9C31322-DC59-0E54-17A2-B20777307C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08034" y="5579258"/>
            <a:ext cx="494828" cy="494828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92F76959-33FE-0094-E33A-020EF92F9A10}"/>
              </a:ext>
            </a:extLst>
          </p:cNvPr>
          <p:cNvSpPr txBox="1"/>
          <p:nvPr/>
        </p:nvSpPr>
        <p:spPr>
          <a:xfrm>
            <a:off x="8098513" y="6274132"/>
            <a:ext cx="9275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They use words like </a:t>
            </a:r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“ritual”, “healing”, “slow luxury”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and expect </a:t>
            </a:r>
            <a:r>
              <a:rPr kumimoji="1" lang="en-GB" altLang="zh-CN" sz="2800" b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gentle, effective, natural </a:t>
            </a:r>
            <a:r>
              <a:rPr kumimoji="1" lang="en-GB" altLang="zh-CN" sz="2800" dirty="0">
                <a:solidFill>
                  <a:srgbClr val="333333"/>
                </a:solidFill>
                <a:latin typeface="Avenir Next Medium" panose="020B0503020202020204" pitchFamily="34" charset="0"/>
              </a:rPr>
              <a:t>care to justify the price</a:t>
            </a:r>
            <a:endParaRPr kumimoji="1" lang="zh-CN" altLang="en-US" sz="2800" dirty="0">
              <a:solidFill>
                <a:srgbClr val="333333"/>
              </a:solidFill>
              <a:latin typeface="Avenir Next Medium" panose="020B0503020202020204" pitchFamily="34" charset="0"/>
            </a:endParaRPr>
          </a:p>
        </p:txBody>
      </p:sp>
      <p:cxnSp>
        <p:nvCxnSpPr>
          <p:cNvPr id="35" name="直线连接符 34">
            <a:extLst>
              <a:ext uri="{FF2B5EF4-FFF2-40B4-BE49-F238E27FC236}">
                <a16:creationId xmlns:a16="http://schemas.microsoft.com/office/drawing/2014/main" id="{C45F0803-2491-CB51-CBC1-5AF77E2B7F27}"/>
              </a:ext>
            </a:extLst>
          </p:cNvPr>
          <p:cNvCxnSpPr>
            <a:cxnSpLocks/>
          </p:cNvCxnSpPr>
          <p:nvPr/>
        </p:nvCxnSpPr>
        <p:spPr>
          <a:xfrm>
            <a:off x="9525000" y="7559901"/>
            <a:ext cx="0" cy="2337226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37" descr="放大镜 纯色填充">
            <a:extLst>
              <a:ext uri="{FF2B5EF4-FFF2-40B4-BE49-F238E27FC236}">
                <a16:creationId xmlns:a16="http://schemas.microsoft.com/office/drawing/2014/main" id="{AA68E86E-F85A-AF60-923B-436396C638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25819" y="7478397"/>
            <a:ext cx="494828" cy="494828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65999AC3-5443-890D-3819-79D79BDD2D29}"/>
              </a:ext>
            </a:extLst>
          </p:cNvPr>
          <p:cNvSpPr txBox="1"/>
          <p:nvPr/>
        </p:nvSpPr>
        <p:spPr>
          <a:xfrm>
            <a:off x="9667821" y="8102932"/>
            <a:ext cx="82391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b="1" dirty="0">
                <a:solidFill>
                  <a:srgbClr val="333333"/>
                </a:solidFill>
                <a:latin typeface="Avenir Next Demi Bold" panose="020B0503020202020204" pitchFamily="34" charset="0"/>
              </a:rPr>
              <a:t>For many, Aesop = </a:t>
            </a:r>
          </a:p>
          <a:p>
            <a:r>
              <a:rPr kumimoji="1" lang="en-GB" altLang="zh-CN" sz="2800" i="1" dirty="0">
                <a:solidFill>
                  <a:srgbClr val="333333"/>
                </a:solidFill>
                <a:latin typeface="Avenir Next Medium" panose="020B0503020202020204" pitchFamily="34" charset="0"/>
              </a:rPr>
              <a:t>    </a:t>
            </a:r>
            <a:r>
              <a:rPr kumimoji="1" lang="en-GB" altLang="zh-CN" sz="2800" b="1" i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“a portable healing space in a busy life”</a:t>
            </a:r>
          </a:p>
          <a:p>
            <a:r>
              <a:rPr kumimoji="1" lang="en-GB" altLang="zh-CN" sz="2800" b="1" i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    “The year-end gift box is full of a sense of ceremony.”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6F7C6CF-7FCA-ABFC-F373-66D2C33839F6}"/>
              </a:ext>
            </a:extLst>
          </p:cNvPr>
          <p:cNvSpPr txBox="1"/>
          <p:nvPr/>
        </p:nvSpPr>
        <p:spPr>
          <a:xfrm>
            <a:off x="16002000" y="9500627"/>
            <a:ext cx="1055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i="1" dirty="0">
                <a:solidFill>
                  <a:srgbClr val="333333"/>
                </a:solidFill>
                <a:latin typeface="Avenir Next Medium" panose="020B0503020202020204" pitchFamily="34" charset="0"/>
              </a:rPr>
              <a:t>---FG</a:t>
            </a:r>
            <a:endParaRPr kumimoji="1" lang="en-GB" altLang="zh-CN" sz="2000" i="1" dirty="0">
              <a:solidFill>
                <a:srgbClr val="333333"/>
              </a:solidFill>
              <a:latin typeface="Avenir Next Medium" panose="020B0503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18265698" y="3891476"/>
            <a:ext cx="8151022" cy="659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Loved categories: Face cream, facial essence, </a:t>
            </a:r>
            <a:r>
              <a:rPr lang="en-US" sz="2400" dirty="0" err="1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moisturising</a:t>
            </a:r>
            <a:r>
              <a:rPr lang="en-US" sz="24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spray</a:t>
            </a:r>
          </a:p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Described as “best face cream I’ve ever used”, “smells like spa”, “bottle looks like an art object”</a:t>
            </a:r>
          </a:p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Strong role in self-reward rituals and gifting to friends / colleagues</a:t>
            </a:r>
          </a:p>
          <a:p>
            <a:pPr algn="l">
              <a:lnSpc>
                <a:spcPts val="3600"/>
              </a:lnSpc>
            </a:pPr>
            <a:r>
              <a:rPr lang="en-US" sz="2400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    </a:t>
            </a:r>
            <a:r>
              <a:rPr lang="en-US" sz="2400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“This is a gift from a friend. It can be said to be a dry skin life spray”</a:t>
            </a:r>
          </a:p>
          <a:p>
            <a:pPr algn="l">
              <a:lnSpc>
                <a:spcPts val="3600"/>
              </a:lnSpc>
            </a:pPr>
            <a:r>
              <a:rPr lang="en-US" sz="2400" dirty="0">
                <a:solidFill>
                  <a:srgbClr val="FF3131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    “Green Tea Balance Conditioning Liquid, the renowned B3C Face Cream, and the Clear Eye Serum that I will definitely repurchase after an empty bottle”</a:t>
            </a:r>
          </a:p>
          <a:p>
            <a:pPr algn="ctr">
              <a:lnSpc>
                <a:spcPts val="2962"/>
              </a:lnSpc>
            </a:pPr>
            <a:r>
              <a:rPr lang="en-US" sz="1975" dirty="0">
                <a:solidFill>
                  <a:srgbClr val="5E5E5E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(Translated from the feedback of the respondents）</a:t>
            </a:r>
          </a:p>
          <a:p>
            <a:pPr algn="l">
              <a:lnSpc>
                <a:spcPts val="2962"/>
              </a:lnSpc>
            </a:pPr>
            <a:endParaRPr lang="en-US" sz="1975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algn="l">
              <a:lnSpc>
                <a:spcPts val="3456"/>
              </a:lnSpc>
            </a:pPr>
            <a:endParaRPr lang="en-US" sz="1975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algn="l">
              <a:lnSpc>
                <a:spcPts val="3086"/>
              </a:lnSpc>
            </a:pPr>
            <a:endParaRPr lang="en-US" sz="1975" dirty="0">
              <a:solidFill>
                <a:srgbClr val="5E5E5E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A485DED-18D0-7013-1D7F-41B5C674E345}"/>
              </a:ext>
            </a:extLst>
          </p:cNvPr>
          <p:cNvSpPr/>
          <p:nvPr/>
        </p:nvSpPr>
        <p:spPr>
          <a:xfrm>
            <a:off x="-990600" y="497734"/>
            <a:ext cx="20955000" cy="10970365"/>
          </a:xfrm>
          <a:prstGeom prst="rect">
            <a:avLst/>
          </a:prstGeom>
          <a:solidFill>
            <a:srgbClr val="FFFE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2" name="图片 21" descr="地上的模糊照片&#10;&#10;AI 生成的内容可能不正确。">
            <a:extLst>
              <a:ext uri="{FF2B5EF4-FFF2-40B4-BE49-F238E27FC236}">
                <a16:creationId xmlns:a16="http://schemas.microsoft.com/office/drawing/2014/main" id="{1AD67354-4003-7C37-6D6D-7F809AA7A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65"/>
          <a:stretch>
            <a:fillRect/>
          </a:stretch>
        </p:blipFill>
        <p:spPr>
          <a:xfrm>
            <a:off x="-3289" y="0"/>
            <a:ext cx="18490767" cy="25527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938561" y="865590"/>
            <a:ext cx="12344400" cy="1554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400" b="1" dirty="0">
                <a:solidFill>
                  <a:srgbClr val="FFFEF2"/>
                </a:solidFill>
                <a:latin typeface="Avenir Next" panose="020B0503020202020204" pitchFamily="34" charset="0"/>
                <a:ea typeface="DM Serif Display"/>
                <a:cs typeface="DM Serif Display"/>
                <a:sym typeface="DM Serif Display"/>
              </a:rPr>
              <a:t>Positive Experiences: Loved for Scent, Design &amp; Gifting</a:t>
            </a:r>
          </a:p>
        </p:txBody>
      </p:sp>
      <p:sp>
        <p:nvSpPr>
          <p:cNvPr id="7" name="Freeform 7"/>
          <p:cNvSpPr/>
          <p:nvPr/>
        </p:nvSpPr>
        <p:spPr>
          <a:xfrm>
            <a:off x="928687" y="3314700"/>
            <a:ext cx="2438400" cy="2438400"/>
          </a:xfrm>
          <a:prstGeom prst="rect">
            <a:avLst/>
          </a:prstGeom>
          <a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4267" r="-29981" b="-854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Freeform 10"/>
          <p:cNvSpPr/>
          <p:nvPr/>
        </p:nvSpPr>
        <p:spPr>
          <a:xfrm>
            <a:off x="3669436" y="3314700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3254350" h="3963715">
                <a:moveTo>
                  <a:pt x="0" y="0"/>
                </a:moveTo>
                <a:lnTo>
                  <a:pt x="3254350" y="0"/>
                </a:lnTo>
                <a:lnTo>
                  <a:pt x="3254350" y="3963715"/>
                </a:lnTo>
                <a:lnTo>
                  <a:pt x="0" y="39637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671" t="-6565" r="-1203" b="-28379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99078FC8-54D7-79C5-06F7-404F2627FA66}"/>
              </a:ext>
            </a:extLst>
          </p:cNvPr>
          <p:cNvCxnSpPr>
            <a:cxnSpLocks/>
          </p:cNvCxnSpPr>
          <p:nvPr/>
        </p:nvCxnSpPr>
        <p:spPr>
          <a:xfrm>
            <a:off x="6553200" y="3314700"/>
            <a:ext cx="0" cy="2438400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形 24" descr="放大镜 纯色填充">
            <a:extLst>
              <a:ext uri="{FF2B5EF4-FFF2-40B4-BE49-F238E27FC236}">
                <a16:creationId xmlns:a16="http://schemas.microsoft.com/office/drawing/2014/main" id="{1738A890-BBA0-5B7E-0CCB-13EB7B22D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5933" y="3285452"/>
            <a:ext cx="494828" cy="494828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6965BCFB-7BB9-5392-1E15-1516DA93B9EF}"/>
              </a:ext>
            </a:extLst>
          </p:cNvPr>
          <p:cNvSpPr txBox="1"/>
          <p:nvPr/>
        </p:nvSpPr>
        <p:spPr>
          <a:xfrm>
            <a:off x="6863347" y="3789304"/>
            <a:ext cx="105102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3200" dirty="0">
                <a:solidFill>
                  <a:srgbClr val="333333"/>
                </a:solidFill>
                <a:latin typeface="Avenir Next Medium" panose="020B0503020202020204" pitchFamily="34" charset="0"/>
              </a:rPr>
              <a:t>Users love face creams, essences and moisturising sprays, calling one the </a:t>
            </a:r>
            <a:r>
              <a:rPr kumimoji="1" lang="en-GB" altLang="zh-CN" sz="3200" b="1" i="1" dirty="0">
                <a:solidFill>
                  <a:srgbClr val="333333"/>
                </a:solidFill>
                <a:latin typeface="Avenir Next Demi Bold" panose="020B0503020202020204" pitchFamily="34" charset="0"/>
              </a:rPr>
              <a:t>“</a:t>
            </a:r>
            <a:r>
              <a:rPr kumimoji="1" lang="en-GB" altLang="zh-CN" sz="3200" b="1" i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best face cream I’ve ever used” </a:t>
            </a:r>
            <a:r>
              <a:rPr kumimoji="1" lang="en-GB" altLang="zh-CN" sz="3200" dirty="0">
                <a:solidFill>
                  <a:srgbClr val="333333"/>
                </a:solidFill>
                <a:latin typeface="Avenir Next Medium" panose="020B0503020202020204" pitchFamily="34" charset="0"/>
              </a:rPr>
              <a:t>and saying they will </a:t>
            </a:r>
            <a:r>
              <a:rPr kumimoji="1" lang="en-GB" altLang="zh-CN" sz="3200" b="1" i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“definitely repurchase after an empty bottle”.</a:t>
            </a:r>
            <a:endParaRPr kumimoji="1" lang="zh-CN" altLang="en-US" sz="3200" b="1" i="1" dirty="0">
              <a:solidFill>
                <a:srgbClr val="945C26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4602440" y="6487140"/>
            <a:ext cx="2771160" cy="2771160"/>
          </a:xfrm>
          <a:custGeom>
            <a:avLst/>
            <a:gdLst/>
            <a:ahLst/>
            <a:cxnLst/>
            <a:rect l="l" t="t" r="r" b="b"/>
            <a:pathLst>
              <a:path w="4683726" h="3152160">
                <a:moveTo>
                  <a:pt x="0" y="0"/>
                </a:moveTo>
                <a:lnTo>
                  <a:pt x="4683726" y="0"/>
                </a:lnTo>
                <a:lnTo>
                  <a:pt x="4683726" y="3152160"/>
                </a:lnTo>
                <a:lnTo>
                  <a:pt x="0" y="31521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l="-5282" t="3819" r="-53158" b="-8390"/>
            </a:stretch>
          </a:blipFill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Freeform 9"/>
          <p:cNvSpPr/>
          <p:nvPr/>
        </p:nvSpPr>
        <p:spPr>
          <a:xfrm>
            <a:off x="11736989" y="6604368"/>
            <a:ext cx="2661559" cy="2666999"/>
          </a:xfrm>
          <a:custGeom>
            <a:avLst/>
            <a:gdLst/>
            <a:ahLst/>
            <a:cxnLst/>
            <a:rect l="l" t="t" r="r" b="b"/>
            <a:pathLst>
              <a:path w="3254350" h="3592213">
                <a:moveTo>
                  <a:pt x="0" y="0"/>
                </a:moveTo>
                <a:lnTo>
                  <a:pt x="3254350" y="0"/>
                </a:lnTo>
                <a:lnTo>
                  <a:pt x="3254350" y="3592212"/>
                </a:lnTo>
                <a:lnTo>
                  <a:pt x="0" y="35922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 t="-8153" b="-42505"/>
            </a:stretch>
          </a:blipFill>
        </p:spPr>
        <p:txBody>
          <a:bodyPr/>
          <a:lstStyle/>
          <a:p>
            <a:endParaRPr lang="zh-CN" altLang="en-US" dirty="0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7EF0DA28-038E-B12B-56EC-0CD9A7E96769}"/>
              </a:ext>
            </a:extLst>
          </p:cNvPr>
          <p:cNvCxnSpPr>
            <a:cxnSpLocks/>
          </p:cNvCxnSpPr>
          <p:nvPr/>
        </p:nvCxnSpPr>
        <p:spPr>
          <a:xfrm>
            <a:off x="11310938" y="6604368"/>
            <a:ext cx="0" cy="2663457"/>
          </a:xfrm>
          <a:prstGeom prst="line">
            <a:avLst/>
          </a:prstGeom>
          <a:ln w="38100">
            <a:solidFill>
              <a:srgbClr val="945C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形 29" descr="放大镜 纯色填充">
            <a:extLst>
              <a:ext uri="{FF2B5EF4-FFF2-40B4-BE49-F238E27FC236}">
                <a16:creationId xmlns:a16="http://schemas.microsoft.com/office/drawing/2014/main" id="{E72D7FC2-9E9D-F0B1-A9FE-13FBB5D95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708864" y="6593183"/>
            <a:ext cx="494828" cy="494828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FA371440-8747-1199-E803-4151A05507B5}"/>
              </a:ext>
            </a:extLst>
          </p:cNvPr>
          <p:cNvSpPr txBox="1"/>
          <p:nvPr/>
        </p:nvSpPr>
        <p:spPr>
          <a:xfrm>
            <a:off x="1143862" y="7363918"/>
            <a:ext cx="1019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Demi Bold" panose="020B0503020202020204" pitchFamily="34" charset="0"/>
              </a:rPr>
              <a:t>They praise </a:t>
            </a:r>
            <a:r>
              <a:rPr kumimoji="1" lang="en-GB" altLang="zh-CN" sz="2800" i="1" dirty="0">
                <a:solidFill>
                  <a:srgbClr val="945C26"/>
                </a:solidFill>
                <a:latin typeface="Avenir Next Demi Bold" panose="020B0503020202020204" pitchFamily="34" charset="0"/>
              </a:rPr>
              <a:t>“smells like spa”, “bottle looks like an art object”.</a:t>
            </a:r>
          </a:p>
          <a:p>
            <a:endParaRPr kumimoji="1" lang="zh-CN" altLang="en-US" sz="2800" i="1" dirty="0">
              <a:solidFill>
                <a:srgbClr val="333333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EBBECCD-B4BE-828C-EDE5-85A0277CEA14}"/>
              </a:ext>
            </a:extLst>
          </p:cNvPr>
          <p:cNvSpPr txBox="1"/>
          <p:nvPr/>
        </p:nvSpPr>
        <p:spPr>
          <a:xfrm>
            <a:off x="1143861" y="8220183"/>
            <a:ext cx="10196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2800" dirty="0">
                <a:solidFill>
                  <a:srgbClr val="333333"/>
                </a:solidFill>
                <a:latin typeface="Avenir Next Demi Bold" panose="020B0503020202020204" pitchFamily="34" charset="0"/>
              </a:rPr>
              <a:t>They often use Aesop as special gifts for friends and colleagues.</a:t>
            </a:r>
            <a:endParaRPr kumimoji="1" lang="zh-CN" altLang="en-US" sz="2800" dirty="0">
              <a:solidFill>
                <a:srgbClr val="333333"/>
              </a:solidFill>
              <a:latin typeface="Avenir Next Demi Bold" panose="020B0503020202020204" pitchFamily="34" charset="0"/>
            </a:endParaRPr>
          </a:p>
        </p:txBody>
      </p:sp>
      <p:pic>
        <p:nvPicPr>
          <p:cNvPr id="33" name="图片 32" descr="徽标&#10;&#10;AI 生成的内容可能不正确。">
            <a:extLst>
              <a:ext uri="{FF2B5EF4-FFF2-40B4-BE49-F238E27FC236}">
                <a16:creationId xmlns:a16="http://schemas.microsoft.com/office/drawing/2014/main" id="{348D6D1D-A300-8938-E118-535797AB0A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3415"/>
            <a:ext cx="1371600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2383</Words>
  <Application>Microsoft Macintosh PowerPoint</Application>
  <PresentationFormat>自定义</PresentationFormat>
  <Paragraphs>297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Avenir Next</vt:lpstr>
      <vt:lpstr>DM Serif Display</vt:lpstr>
      <vt:lpstr>等线</vt:lpstr>
      <vt:lpstr>Poppins Bold</vt:lpstr>
      <vt:lpstr>Poppins</vt:lpstr>
      <vt:lpstr>Arial</vt:lpstr>
      <vt:lpstr>Calibri</vt:lpstr>
      <vt:lpstr>Avenir Next Medium</vt:lpstr>
      <vt:lpstr>Avenir Next Demi Bold</vt:lpstr>
      <vt:lpstr>Poppins Italics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MDIA5030 A3 Aesop Brand Audit</dc:title>
  <cp:lastModifiedBy>Fengqing Li</cp:lastModifiedBy>
  <cp:revision>13</cp:revision>
  <dcterms:created xsi:type="dcterms:W3CDTF">2006-08-16T00:00:00Z</dcterms:created>
  <dcterms:modified xsi:type="dcterms:W3CDTF">2025-11-21T08:40:11Z</dcterms:modified>
  <dc:identifier>DAG47ryz0BE</dc:identifier>
</cp:coreProperties>
</file>